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2" r:id="rId5"/>
    <p:sldId id="264" r:id="rId6"/>
    <p:sldId id="285" r:id="rId7"/>
    <p:sldId id="284" r:id="rId8"/>
    <p:sldId id="286" r:id="rId9"/>
    <p:sldId id="283" r:id="rId10"/>
    <p:sldId id="281" r:id="rId11"/>
    <p:sldId id="267" r:id="rId12"/>
    <p:sldId id="282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oppins" panose="00000500000000000000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A8C68D-B937-1795-1546-F6CFAADAEEE5}" name="Hill, Beth" initials="BH" userId="S::Beth.Hill@torbay.gov.uk::a6ee6efd-5ace-4c87-856e-4a3adc4e57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8B12F-5003-4043-BC57-140462D41565}" v="1" dt="2026-03-19T10:14:24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nville, Victoria" userId="f4f627fe-dfdd-4919-a94b-4f210a75793a" providerId="ADAL" clId="{44889E54-EEB2-44BA-AE56-2CE0C32A09DC}"/>
    <pc:docChg chg="custSel modSld">
      <pc:chgData name="Glanville, Victoria" userId="f4f627fe-dfdd-4919-a94b-4f210a75793a" providerId="ADAL" clId="{44889E54-EEB2-44BA-AE56-2CE0C32A09DC}" dt="2026-03-19T10:14:38.638" v="145" actId="20577"/>
      <pc:docMkLst>
        <pc:docMk/>
      </pc:docMkLst>
      <pc:sldChg chg="addSp modSp mod">
        <pc:chgData name="Glanville, Victoria" userId="f4f627fe-dfdd-4919-a94b-4f210a75793a" providerId="ADAL" clId="{44889E54-EEB2-44BA-AE56-2CE0C32A09DC}" dt="2026-03-12T13:09:15.921" v="128" actId="207"/>
        <pc:sldMkLst>
          <pc:docMk/>
          <pc:sldMk cId="0" sldId="262"/>
        </pc:sldMkLst>
        <pc:spChg chg="mod">
          <ac:chgData name="Glanville, Victoria" userId="f4f627fe-dfdd-4919-a94b-4f210a75793a" providerId="ADAL" clId="{44889E54-EEB2-44BA-AE56-2CE0C32A09DC}" dt="2026-03-12T13:09:15.921" v="128" actId="207"/>
          <ac:spMkLst>
            <pc:docMk/>
            <pc:sldMk cId="0" sldId="262"/>
            <ac:spMk id="5" creationId="{73A0921F-8155-9D91-581A-77E899E1019D}"/>
          </ac:spMkLst>
        </pc:spChg>
        <pc:spChg chg="mod">
          <ac:chgData name="Glanville, Victoria" userId="f4f627fe-dfdd-4919-a94b-4f210a75793a" providerId="ADAL" clId="{44889E54-EEB2-44BA-AE56-2CE0C32A09DC}" dt="2026-03-12T13:08:24.315" v="127" actId="313"/>
          <ac:spMkLst>
            <pc:docMk/>
            <pc:sldMk cId="0" sldId="262"/>
            <ac:spMk id="7" creationId="{3CCA55E2-FED5-7260-F811-DD0667B1A4BF}"/>
          </ac:spMkLst>
        </pc:spChg>
      </pc:sldChg>
      <pc:sldChg chg="modSp mod">
        <pc:chgData name="Glanville, Victoria" userId="f4f627fe-dfdd-4919-a94b-4f210a75793a" providerId="ADAL" clId="{44889E54-EEB2-44BA-AE56-2CE0C32A09DC}" dt="2026-03-16T07:55:27.808" v="137" actId="12"/>
        <pc:sldMkLst>
          <pc:docMk/>
          <pc:sldMk cId="0" sldId="264"/>
        </pc:sldMkLst>
        <pc:graphicFrameChg chg="mod modGraphic">
          <ac:chgData name="Glanville, Victoria" userId="f4f627fe-dfdd-4919-a94b-4f210a75793a" providerId="ADAL" clId="{44889E54-EEB2-44BA-AE56-2CE0C32A09DC}" dt="2026-03-16T07:55:27.808" v="137" actId="12"/>
          <ac:graphicFrameMkLst>
            <pc:docMk/>
            <pc:sldMk cId="0" sldId="264"/>
            <ac:graphicFrameMk id="7" creationId="{5A2E7920-6883-055A-E517-A410EEA367EA}"/>
          </ac:graphicFrameMkLst>
        </pc:graphicFrameChg>
      </pc:sldChg>
      <pc:sldChg chg="modSp mod modNotesTx">
        <pc:chgData name="Glanville, Victoria" userId="f4f627fe-dfdd-4919-a94b-4f210a75793a" providerId="ADAL" clId="{44889E54-EEB2-44BA-AE56-2CE0C32A09DC}" dt="2026-03-19T10:14:38.638" v="145" actId="20577"/>
        <pc:sldMkLst>
          <pc:docMk/>
          <pc:sldMk cId="3165157322" sldId="282"/>
        </pc:sldMkLst>
        <pc:spChg chg="mod">
          <ac:chgData name="Glanville, Victoria" userId="f4f627fe-dfdd-4919-a94b-4f210a75793a" providerId="ADAL" clId="{44889E54-EEB2-44BA-AE56-2CE0C32A09DC}" dt="2026-03-19T10:14:26.187" v="141" actId="20577"/>
          <ac:spMkLst>
            <pc:docMk/>
            <pc:sldMk cId="3165157322" sldId="282"/>
            <ac:spMk id="85" creationId="{FA973CC4-920F-1BDB-AA2E-6174E3FA31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39F9-AAAC-485E-A728-7FD6D03C199E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3C66-0805-45DA-8250-73677EF65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4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cbc576b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ccbc576b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cbc576b7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ccbc576b7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ccbc576b7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ccbc576b7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cbc576b7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cbc576b7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cbc576b7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cbc576b7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cbc576b7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ccbc576b7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cbc576b7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ccbc576b7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cbc576b7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ccbc576b7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cbc576b7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cbc576b7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19D82612-0474-7A79-6139-C9445C76A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cbc576b73_0_88:notes">
            <a:extLst>
              <a:ext uri="{FF2B5EF4-FFF2-40B4-BE49-F238E27FC236}">
                <a16:creationId xmlns:a16="http://schemas.microsoft.com/office/drawing/2014/main" id="{6EEB2767-DFD3-93EC-D91F-1C1374711B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cbc576b73_0_88:notes">
            <a:extLst>
              <a:ext uri="{FF2B5EF4-FFF2-40B4-BE49-F238E27FC236}">
                <a16:creationId xmlns:a16="http://schemas.microsoft.com/office/drawing/2014/main" id="{548ADC46-6F54-922D-2437-9AE047B489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25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EC983D29-DFE9-9AB2-8EF3-AC610D7C3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cbc576b73_0_88:notes">
            <a:extLst>
              <a:ext uri="{FF2B5EF4-FFF2-40B4-BE49-F238E27FC236}">
                <a16:creationId xmlns:a16="http://schemas.microsoft.com/office/drawing/2014/main" id="{05450663-AC2A-0902-8922-9744C8833D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cbc576b73_0_88:notes">
            <a:extLst>
              <a:ext uri="{FF2B5EF4-FFF2-40B4-BE49-F238E27FC236}">
                <a16:creationId xmlns:a16="http://schemas.microsoft.com/office/drawing/2014/main" id="{822B71B9-153F-2801-F5CD-ADFBC3535B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45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cbc576b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cbc576b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9C359DC2-0CB2-D87A-19F0-A120145D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cbc576b73_0_0:notes">
            <a:extLst>
              <a:ext uri="{FF2B5EF4-FFF2-40B4-BE49-F238E27FC236}">
                <a16:creationId xmlns:a16="http://schemas.microsoft.com/office/drawing/2014/main" id="{9C02BEF7-2CFC-B4ED-3CF2-2D15F39C90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cbc576b73_0_0:notes">
            <a:extLst>
              <a:ext uri="{FF2B5EF4-FFF2-40B4-BE49-F238E27FC236}">
                <a16:creationId xmlns:a16="http://schemas.microsoft.com/office/drawing/2014/main" id="{BAA01133-C8E6-21B1-ABCE-A78B90169F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https://www.healthylearningtorbay.co.uk/themes/pdpn/review/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0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cbc576b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cbc576b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cbc576b7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cbc576b7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cbc576b7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cbc576b7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61938-57CC-A0CF-6B70-788761A42CA5}"/>
              </a:ext>
            </a:extLst>
          </p:cNvPr>
          <p:cNvSpPr/>
          <p:nvPr/>
        </p:nvSpPr>
        <p:spPr>
          <a:xfrm>
            <a:off x="0" y="0"/>
            <a:ext cx="12192000" cy="6999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06150-8E70-3193-A243-0BCABD5C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5894388"/>
            <a:ext cx="33115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045254"/>
            <a:ext cx="10152062" cy="2238375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3602038"/>
            <a:ext cx="1015206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8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vy pla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31606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vy pla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89FFA8-416C-BC2C-8F28-8A10CA4424BA}"/>
              </a:ext>
            </a:extLst>
          </p:cNvPr>
          <p:cNvSpPr/>
          <p:nvPr userDrawn="1"/>
        </p:nvSpPr>
        <p:spPr>
          <a:xfrm>
            <a:off x="10407536" y="0"/>
            <a:ext cx="1784465" cy="6858000"/>
          </a:xfrm>
          <a:custGeom>
            <a:avLst/>
            <a:gdLst>
              <a:gd name="connsiteX0" fmla="*/ 1325252 w 1784465"/>
              <a:gd name="connsiteY0" fmla="*/ 0 h 6858000"/>
              <a:gd name="connsiteX1" fmla="*/ 1784465 w 1784465"/>
              <a:gd name="connsiteY1" fmla="*/ 0 h 6858000"/>
              <a:gd name="connsiteX2" fmla="*/ 1784465 w 1784465"/>
              <a:gd name="connsiteY2" fmla="*/ 6858000 h 6858000"/>
              <a:gd name="connsiteX3" fmla="*/ 1325252 w 1784465"/>
              <a:gd name="connsiteY3" fmla="*/ 6858000 h 6858000"/>
              <a:gd name="connsiteX4" fmla="*/ 1323591 w 1784465"/>
              <a:gd name="connsiteY4" fmla="*/ 6856351 h 6858000"/>
              <a:gd name="connsiteX5" fmla="*/ 0 w 1784465"/>
              <a:gd name="connsiteY5" fmla="*/ 3429000 h 6858000"/>
              <a:gd name="connsiteX6" fmla="*/ 1323591 w 1784465"/>
              <a:gd name="connsiteY6" fmla="*/ 16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4465" h="6858000">
                <a:moveTo>
                  <a:pt x="1325252" y="0"/>
                </a:moveTo>
                <a:lnTo>
                  <a:pt x="1784465" y="0"/>
                </a:lnTo>
                <a:lnTo>
                  <a:pt x="1784465" y="6858000"/>
                </a:lnTo>
                <a:lnTo>
                  <a:pt x="1325252" y="6858000"/>
                </a:lnTo>
                <a:lnTo>
                  <a:pt x="1323591" y="6856351"/>
                </a:lnTo>
                <a:cubicBezTo>
                  <a:pt x="510481" y="6009360"/>
                  <a:pt x="0" y="4787504"/>
                  <a:pt x="0" y="3429000"/>
                </a:cubicBezTo>
                <a:cubicBezTo>
                  <a:pt x="0" y="2070497"/>
                  <a:pt x="510481" y="848641"/>
                  <a:pt x="1323591" y="1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66777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avy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963D708-A0D7-0917-3C20-689ED74B25AE}"/>
              </a:ext>
            </a:extLst>
          </p:cNvPr>
          <p:cNvSpPr/>
          <p:nvPr userDrawn="1"/>
        </p:nvSpPr>
        <p:spPr>
          <a:xfrm>
            <a:off x="3065664" y="0"/>
            <a:ext cx="9126336" cy="6858000"/>
          </a:xfrm>
          <a:custGeom>
            <a:avLst/>
            <a:gdLst>
              <a:gd name="connsiteX0" fmla="*/ 1329487 w 9126336"/>
              <a:gd name="connsiteY0" fmla="*/ 0 h 6858000"/>
              <a:gd name="connsiteX1" fmla="*/ 9126336 w 9126336"/>
              <a:gd name="connsiteY1" fmla="*/ 0 h 6858000"/>
              <a:gd name="connsiteX2" fmla="*/ 9126336 w 9126336"/>
              <a:gd name="connsiteY2" fmla="*/ 6858000 h 6858000"/>
              <a:gd name="connsiteX3" fmla="*/ 1329487 w 9126336"/>
              <a:gd name="connsiteY3" fmla="*/ 6858000 h 6858000"/>
              <a:gd name="connsiteX4" fmla="*/ 1115567 w 9126336"/>
              <a:gd name="connsiteY4" fmla="*/ 6623555 h 6858000"/>
              <a:gd name="connsiteX5" fmla="*/ 0 w 9126336"/>
              <a:gd name="connsiteY5" fmla="*/ 3429000 h 6858000"/>
              <a:gd name="connsiteX6" fmla="*/ 1115567 w 9126336"/>
              <a:gd name="connsiteY6" fmla="*/ 234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336" h="6858000">
                <a:moveTo>
                  <a:pt x="1329487" y="0"/>
                </a:moveTo>
                <a:lnTo>
                  <a:pt x="9126336" y="0"/>
                </a:lnTo>
                <a:lnTo>
                  <a:pt x="9126336" y="6858000"/>
                </a:lnTo>
                <a:lnTo>
                  <a:pt x="1329487" y="6858000"/>
                </a:lnTo>
                <a:lnTo>
                  <a:pt x="1115567" y="6623555"/>
                </a:lnTo>
                <a:cubicBezTo>
                  <a:pt x="424371" y="5792674"/>
                  <a:pt x="0" y="4667636"/>
                  <a:pt x="0" y="3429000"/>
                </a:cubicBezTo>
                <a:cubicBezTo>
                  <a:pt x="0" y="2190365"/>
                  <a:pt x="424371" y="1065326"/>
                  <a:pt x="1115567" y="2344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365125"/>
            <a:ext cx="68199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00" y="2528887"/>
            <a:ext cx="68199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0555673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vy plai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83168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avy plai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1C03B5-4C0B-67EB-96D3-99BB54415C1C}"/>
              </a:ext>
            </a:extLst>
          </p:cNvPr>
          <p:cNvSpPr/>
          <p:nvPr userDrawn="1"/>
        </p:nvSpPr>
        <p:spPr>
          <a:xfrm>
            <a:off x="10407536" y="0"/>
            <a:ext cx="1784465" cy="6858000"/>
          </a:xfrm>
          <a:custGeom>
            <a:avLst/>
            <a:gdLst>
              <a:gd name="connsiteX0" fmla="*/ 1325252 w 1784465"/>
              <a:gd name="connsiteY0" fmla="*/ 0 h 6858000"/>
              <a:gd name="connsiteX1" fmla="*/ 1784465 w 1784465"/>
              <a:gd name="connsiteY1" fmla="*/ 0 h 6858000"/>
              <a:gd name="connsiteX2" fmla="*/ 1784465 w 1784465"/>
              <a:gd name="connsiteY2" fmla="*/ 6858000 h 6858000"/>
              <a:gd name="connsiteX3" fmla="*/ 1325252 w 1784465"/>
              <a:gd name="connsiteY3" fmla="*/ 6858000 h 6858000"/>
              <a:gd name="connsiteX4" fmla="*/ 1323591 w 1784465"/>
              <a:gd name="connsiteY4" fmla="*/ 6856351 h 6858000"/>
              <a:gd name="connsiteX5" fmla="*/ 0 w 1784465"/>
              <a:gd name="connsiteY5" fmla="*/ 3429000 h 6858000"/>
              <a:gd name="connsiteX6" fmla="*/ 1323591 w 1784465"/>
              <a:gd name="connsiteY6" fmla="*/ 16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4465" h="6858000">
                <a:moveTo>
                  <a:pt x="1325252" y="0"/>
                </a:moveTo>
                <a:lnTo>
                  <a:pt x="1784465" y="0"/>
                </a:lnTo>
                <a:lnTo>
                  <a:pt x="1784465" y="6858000"/>
                </a:lnTo>
                <a:lnTo>
                  <a:pt x="1325252" y="6858000"/>
                </a:lnTo>
                <a:lnTo>
                  <a:pt x="1323591" y="6856351"/>
                </a:lnTo>
                <a:cubicBezTo>
                  <a:pt x="510481" y="6009360"/>
                  <a:pt x="0" y="4787504"/>
                  <a:pt x="0" y="3429000"/>
                </a:cubicBezTo>
                <a:cubicBezTo>
                  <a:pt x="0" y="2070497"/>
                  <a:pt x="510481" y="848641"/>
                  <a:pt x="1323591" y="1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53937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avy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0DAF1D-700F-A204-DF05-A58F3A56346E}"/>
              </a:ext>
            </a:extLst>
          </p:cNvPr>
          <p:cNvSpPr/>
          <p:nvPr userDrawn="1"/>
        </p:nvSpPr>
        <p:spPr>
          <a:xfrm>
            <a:off x="3065664" y="0"/>
            <a:ext cx="9126336" cy="6858000"/>
          </a:xfrm>
          <a:custGeom>
            <a:avLst/>
            <a:gdLst>
              <a:gd name="connsiteX0" fmla="*/ 1329487 w 9126336"/>
              <a:gd name="connsiteY0" fmla="*/ 0 h 6858000"/>
              <a:gd name="connsiteX1" fmla="*/ 9126336 w 9126336"/>
              <a:gd name="connsiteY1" fmla="*/ 0 h 6858000"/>
              <a:gd name="connsiteX2" fmla="*/ 9126336 w 9126336"/>
              <a:gd name="connsiteY2" fmla="*/ 6858000 h 6858000"/>
              <a:gd name="connsiteX3" fmla="*/ 1329487 w 9126336"/>
              <a:gd name="connsiteY3" fmla="*/ 6858000 h 6858000"/>
              <a:gd name="connsiteX4" fmla="*/ 1115567 w 9126336"/>
              <a:gd name="connsiteY4" fmla="*/ 6623555 h 6858000"/>
              <a:gd name="connsiteX5" fmla="*/ 0 w 9126336"/>
              <a:gd name="connsiteY5" fmla="*/ 3429000 h 6858000"/>
              <a:gd name="connsiteX6" fmla="*/ 1115567 w 9126336"/>
              <a:gd name="connsiteY6" fmla="*/ 234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336" h="6858000">
                <a:moveTo>
                  <a:pt x="1329487" y="0"/>
                </a:moveTo>
                <a:lnTo>
                  <a:pt x="9126336" y="0"/>
                </a:lnTo>
                <a:lnTo>
                  <a:pt x="9126336" y="6858000"/>
                </a:lnTo>
                <a:lnTo>
                  <a:pt x="1329487" y="6858000"/>
                </a:lnTo>
                <a:lnTo>
                  <a:pt x="1115567" y="6623555"/>
                </a:lnTo>
                <a:cubicBezTo>
                  <a:pt x="424371" y="5792674"/>
                  <a:pt x="0" y="4667636"/>
                  <a:pt x="0" y="3429000"/>
                </a:cubicBezTo>
                <a:cubicBezTo>
                  <a:pt x="0" y="2190365"/>
                  <a:pt x="424371" y="1065326"/>
                  <a:pt x="1115567" y="2344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365125"/>
            <a:ext cx="68199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00" y="2528887"/>
            <a:ext cx="68199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18359580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vy plai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9268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avy plai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5C92C63-C67E-2CC4-B921-7A4DFA27766E}"/>
              </a:ext>
            </a:extLst>
          </p:cNvPr>
          <p:cNvSpPr/>
          <p:nvPr userDrawn="1"/>
        </p:nvSpPr>
        <p:spPr>
          <a:xfrm>
            <a:off x="10407536" y="0"/>
            <a:ext cx="1784465" cy="6858000"/>
          </a:xfrm>
          <a:custGeom>
            <a:avLst/>
            <a:gdLst>
              <a:gd name="connsiteX0" fmla="*/ 1325252 w 1784465"/>
              <a:gd name="connsiteY0" fmla="*/ 0 h 6858000"/>
              <a:gd name="connsiteX1" fmla="*/ 1784465 w 1784465"/>
              <a:gd name="connsiteY1" fmla="*/ 0 h 6858000"/>
              <a:gd name="connsiteX2" fmla="*/ 1784465 w 1784465"/>
              <a:gd name="connsiteY2" fmla="*/ 6858000 h 6858000"/>
              <a:gd name="connsiteX3" fmla="*/ 1325252 w 1784465"/>
              <a:gd name="connsiteY3" fmla="*/ 6858000 h 6858000"/>
              <a:gd name="connsiteX4" fmla="*/ 1323591 w 1784465"/>
              <a:gd name="connsiteY4" fmla="*/ 6856351 h 6858000"/>
              <a:gd name="connsiteX5" fmla="*/ 0 w 1784465"/>
              <a:gd name="connsiteY5" fmla="*/ 3429000 h 6858000"/>
              <a:gd name="connsiteX6" fmla="*/ 1323591 w 1784465"/>
              <a:gd name="connsiteY6" fmla="*/ 16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4465" h="6858000">
                <a:moveTo>
                  <a:pt x="1325252" y="0"/>
                </a:moveTo>
                <a:lnTo>
                  <a:pt x="1784465" y="0"/>
                </a:lnTo>
                <a:lnTo>
                  <a:pt x="1784465" y="6858000"/>
                </a:lnTo>
                <a:lnTo>
                  <a:pt x="1325252" y="6858000"/>
                </a:lnTo>
                <a:lnTo>
                  <a:pt x="1323591" y="6856351"/>
                </a:lnTo>
                <a:cubicBezTo>
                  <a:pt x="510481" y="6009360"/>
                  <a:pt x="0" y="4787504"/>
                  <a:pt x="0" y="3429000"/>
                </a:cubicBezTo>
                <a:cubicBezTo>
                  <a:pt x="0" y="2070497"/>
                  <a:pt x="510481" y="848641"/>
                  <a:pt x="1323591" y="1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35875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avy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EDF8963-1BEF-FA92-C86B-A1A6873F8F2E}"/>
              </a:ext>
            </a:extLst>
          </p:cNvPr>
          <p:cNvSpPr/>
          <p:nvPr userDrawn="1"/>
        </p:nvSpPr>
        <p:spPr>
          <a:xfrm>
            <a:off x="3065664" y="0"/>
            <a:ext cx="9126336" cy="6858000"/>
          </a:xfrm>
          <a:custGeom>
            <a:avLst/>
            <a:gdLst>
              <a:gd name="connsiteX0" fmla="*/ 1329487 w 9126336"/>
              <a:gd name="connsiteY0" fmla="*/ 0 h 6858000"/>
              <a:gd name="connsiteX1" fmla="*/ 9126336 w 9126336"/>
              <a:gd name="connsiteY1" fmla="*/ 0 h 6858000"/>
              <a:gd name="connsiteX2" fmla="*/ 9126336 w 9126336"/>
              <a:gd name="connsiteY2" fmla="*/ 6858000 h 6858000"/>
              <a:gd name="connsiteX3" fmla="*/ 1329487 w 9126336"/>
              <a:gd name="connsiteY3" fmla="*/ 6858000 h 6858000"/>
              <a:gd name="connsiteX4" fmla="*/ 1115567 w 9126336"/>
              <a:gd name="connsiteY4" fmla="*/ 6623555 h 6858000"/>
              <a:gd name="connsiteX5" fmla="*/ 0 w 9126336"/>
              <a:gd name="connsiteY5" fmla="*/ 3429000 h 6858000"/>
              <a:gd name="connsiteX6" fmla="*/ 1115567 w 9126336"/>
              <a:gd name="connsiteY6" fmla="*/ 234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336" h="6858000">
                <a:moveTo>
                  <a:pt x="1329487" y="0"/>
                </a:moveTo>
                <a:lnTo>
                  <a:pt x="9126336" y="0"/>
                </a:lnTo>
                <a:lnTo>
                  <a:pt x="9126336" y="6858000"/>
                </a:lnTo>
                <a:lnTo>
                  <a:pt x="1329487" y="6858000"/>
                </a:lnTo>
                <a:lnTo>
                  <a:pt x="1115567" y="6623555"/>
                </a:lnTo>
                <a:cubicBezTo>
                  <a:pt x="424371" y="5792674"/>
                  <a:pt x="0" y="4667636"/>
                  <a:pt x="0" y="3429000"/>
                </a:cubicBezTo>
                <a:cubicBezTo>
                  <a:pt x="0" y="2190365"/>
                  <a:pt x="424371" y="1065326"/>
                  <a:pt x="1115567" y="2344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365125"/>
            <a:ext cx="68199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00" y="2528887"/>
            <a:ext cx="68199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4031859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vy plai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08864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906150-8E70-3193-A243-0BCABD5C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472" y="5894388"/>
            <a:ext cx="3088456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5254"/>
            <a:ext cx="10668000" cy="2238375"/>
          </a:xfrm>
          <a:solidFill>
            <a:schemeClr val="accent1"/>
          </a:solidFill>
        </p:spPr>
        <p:txBody>
          <a:bodyPr lIns="720000" anchor="ctr" anchorCtr="0"/>
          <a:lstStyle>
            <a:lvl1pPr algn="l">
              <a:lnSpc>
                <a:spcPct val="10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0668000" cy="1655762"/>
          </a:xfrm>
          <a:solidFill>
            <a:schemeClr val="accent4"/>
          </a:solidFill>
        </p:spPr>
        <p:txBody>
          <a:bodyPr lIns="720000" anchor="ctr" anchorCtr="0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avy plai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5D307FD-54FC-01C2-9B91-47928253559E}"/>
              </a:ext>
            </a:extLst>
          </p:cNvPr>
          <p:cNvSpPr/>
          <p:nvPr userDrawn="1"/>
        </p:nvSpPr>
        <p:spPr>
          <a:xfrm>
            <a:off x="10407536" y="0"/>
            <a:ext cx="1784465" cy="6858000"/>
          </a:xfrm>
          <a:custGeom>
            <a:avLst/>
            <a:gdLst>
              <a:gd name="connsiteX0" fmla="*/ 1325252 w 1784465"/>
              <a:gd name="connsiteY0" fmla="*/ 0 h 6858000"/>
              <a:gd name="connsiteX1" fmla="*/ 1784465 w 1784465"/>
              <a:gd name="connsiteY1" fmla="*/ 0 h 6858000"/>
              <a:gd name="connsiteX2" fmla="*/ 1784465 w 1784465"/>
              <a:gd name="connsiteY2" fmla="*/ 6858000 h 6858000"/>
              <a:gd name="connsiteX3" fmla="*/ 1325252 w 1784465"/>
              <a:gd name="connsiteY3" fmla="*/ 6858000 h 6858000"/>
              <a:gd name="connsiteX4" fmla="*/ 1323591 w 1784465"/>
              <a:gd name="connsiteY4" fmla="*/ 6856351 h 6858000"/>
              <a:gd name="connsiteX5" fmla="*/ 0 w 1784465"/>
              <a:gd name="connsiteY5" fmla="*/ 3429000 h 6858000"/>
              <a:gd name="connsiteX6" fmla="*/ 1323591 w 1784465"/>
              <a:gd name="connsiteY6" fmla="*/ 16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4465" h="6858000">
                <a:moveTo>
                  <a:pt x="1325252" y="0"/>
                </a:moveTo>
                <a:lnTo>
                  <a:pt x="1784465" y="0"/>
                </a:lnTo>
                <a:lnTo>
                  <a:pt x="1784465" y="6858000"/>
                </a:lnTo>
                <a:lnTo>
                  <a:pt x="1325252" y="6858000"/>
                </a:lnTo>
                <a:lnTo>
                  <a:pt x="1323591" y="6856351"/>
                </a:lnTo>
                <a:cubicBezTo>
                  <a:pt x="510481" y="6009360"/>
                  <a:pt x="0" y="4787504"/>
                  <a:pt x="0" y="3429000"/>
                </a:cubicBezTo>
                <a:cubicBezTo>
                  <a:pt x="0" y="2070497"/>
                  <a:pt x="510481" y="848641"/>
                  <a:pt x="1323591" y="1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65085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avy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C63694D-6949-4347-726F-EAEBF4350BFE}"/>
              </a:ext>
            </a:extLst>
          </p:cNvPr>
          <p:cNvSpPr/>
          <p:nvPr userDrawn="1"/>
        </p:nvSpPr>
        <p:spPr>
          <a:xfrm>
            <a:off x="3065664" y="0"/>
            <a:ext cx="9126336" cy="6858000"/>
          </a:xfrm>
          <a:custGeom>
            <a:avLst/>
            <a:gdLst>
              <a:gd name="connsiteX0" fmla="*/ 1329487 w 9126336"/>
              <a:gd name="connsiteY0" fmla="*/ 0 h 6858000"/>
              <a:gd name="connsiteX1" fmla="*/ 9126336 w 9126336"/>
              <a:gd name="connsiteY1" fmla="*/ 0 h 6858000"/>
              <a:gd name="connsiteX2" fmla="*/ 9126336 w 9126336"/>
              <a:gd name="connsiteY2" fmla="*/ 6858000 h 6858000"/>
              <a:gd name="connsiteX3" fmla="*/ 1329487 w 9126336"/>
              <a:gd name="connsiteY3" fmla="*/ 6858000 h 6858000"/>
              <a:gd name="connsiteX4" fmla="*/ 1115567 w 9126336"/>
              <a:gd name="connsiteY4" fmla="*/ 6623555 h 6858000"/>
              <a:gd name="connsiteX5" fmla="*/ 0 w 9126336"/>
              <a:gd name="connsiteY5" fmla="*/ 3429000 h 6858000"/>
              <a:gd name="connsiteX6" fmla="*/ 1115567 w 9126336"/>
              <a:gd name="connsiteY6" fmla="*/ 234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336" h="6858000">
                <a:moveTo>
                  <a:pt x="1329487" y="0"/>
                </a:moveTo>
                <a:lnTo>
                  <a:pt x="9126336" y="0"/>
                </a:lnTo>
                <a:lnTo>
                  <a:pt x="9126336" y="6858000"/>
                </a:lnTo>
                <a:lnTo>
                  <a:pt x="1329487" y="6858000"/>
                </a:lnTo>
                <a:lnTo>
                  <a:pt x="1115567" y="6623555"/>
                </a:lnTo>
                <a:cubicBezTo>
                  <a:pt x="424371" y="5792674"/>
                  <a:pt x="0" y="4667636"/>
                  <a:pt x="0" y="3429000"/>
                </a:cubicBezTo>
                <a:cubicBezTo>
                  <a:pt x="0" y="2190365"/>
                  <a:pt x="424371" y="1065326"/>
                  <a:pt x="1115567" y="2344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365125"/>
            <a:ext cx="68199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00" y="2528887"/>
            <a:ext cx="68199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587458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906150-8E70-3193-A243-0BCABD5C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5894388"/>
            <a:ext cx="33115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045254"/>
            <a:ext cx="10152062" cy="2238375"/>
          </a:xfrm>
          <a:solidFill>
            <a:schemeClr val="accent1"/>
          </a:solidFill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3602038"/>
            <a:ext cx="1015206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7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pl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32621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vy pl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D3A76E8-8210-C3CF-8BB0-CC79C69EEE4D}"/>
              </a:ext>
            </a:extLst>
          </p:cNvPr>
          <p:cNvSpPr/>
          <p:nvPr userDrawn="1"/>
        </p:nvSpPr>
        <p:spPr>
          <a:xfrm>
            <a:off x="10407536" y="0"/>
            <a:ext cx="1784465" cy="6858000"/>
          </a:xfrm>
          <a:custGeom>
            <a:avLst/>
            <a:gdLst>
              <a:gd name="connsiteX0" fmla="*/ 1325252 w 1784465"/>
              <a:gd name="connsiteY0" fmla="*/ 0 h 6858000"/>
              <a:gd name="connsiteX1" fmla="*/ 1784465 w 1784465"/>
              <a:gd name="connsiteY1" fmla="*/ 0 h 6858000"/>
              <a:gd name="connsiteX2" fmla="*/ 1784465 w 1784465"/>
              <a:gd name="connsiteY2" fmla="*/ 6858000 h 6858000"/>
              <a:gd name="connsiteX3" fmla="*/ 1325252 w 1784465"/>
              <a:gd name="connsiteY3" fmla="*/ 6858000 h 6858000"/>
              <a:gd name="connsiteX4" fmla="*/ 1323591 w 1784465"/>
              <a:gd name="connsiteY4" fmla="*/ 6856351 h 6858000"/>
              <a:gd name="connsiteX5" fmla="*/ 0 w 1784465"/>
              <a:gd name="connsiteY5" fmla="*/ 3429000 h 6858000"/>
              <a:gd name="connsiteX6" fmla="*/ 1323591 w 1784465"/>
              <a:gd name="connsiteY6" fmla="*/ 16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4465" h="6858000">
                <a:moveTo>
                  <a:pt x="1325252" y="0"/>
                </a:moveTo>
                <a:lnTo>
                  <a:pt x="1784465" y="0"/>
                </a:lnTo>
                <a:lnTo>
                  <a:pt x="1784465" y="6858000"/>
                </a:lnTo>
                <a:lnTo>
                  <a:pt x="1325252" y="6858000"/>
                </a:lnTo>
                <a:lnTo>
                  <a:pt x="1323591" y="6856351"/>
                </a:lnTo>
                <a:cubicBezTo>
                  <a:pt x="510481" y="6009360"/>
                  <a:pt x="0" y="4787504"/>
                  <a:pt x="0" y="3429000"/>
                </a:cubicBezTo>
                <a:cubicBezTo>
                  <a:pt x="0" y="2070497"/>
                  <a:pt x="510481" y="848641"/>
                  <a:pt x="1323591" y="1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88209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avy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D2167-E29B-4490-8867-0F9E19119B06}"/>
              </a:ext>
            </a:extLst>
          </p:cNvPr>
          <p:cNvSpPr/>
          <p:nvPr userDrawn="1"/>
        </p:nvSpPr>
        <p:spPr>
          <a:xfrm>
            <a:off x="3065664" y="0"/>
            <a:ext cx="9126336" cy="6858000"/>
          </a:xfrm>
          <a:custGeom>
            <a:avLst/>
            <a:gdLst>
              <a:gd name="connsiteX0" fmla="*/ 1329487 w 9126336"/>
              <a:gd name="connsiteY0" fmla="*/ 0 h 6858000"/>
              <a:gd name="connsiteX1" fmla="*/ 9126336 w 9126336"/>
              <a:gd name="connsiteY1" fmla="*/ 0 h 6858000"/>
              <a:gd name="connsiteX2" fmla="*/ 9126336 w 9126336"/>
              <a:gd name="connsiteY2" fmla="*/ 6858000 h 6858000"/>
              <a:gd name="connsiteX3" fmla="*/ 1329487 w 9126336"/>
              <a:gd name="connsiteY3" fmla="*/ 6858000 h 6858000"/>
              <a:gd name="connsiteX4" fmla="*/ 1115567 w 9126336"/>
              <a:gd name="connsiteY4" fmla="*/ 6623555 h 6858000"/>
              <a:gd name="connsiteX5" fmla="*/ 0 w 9126336"/>
              <a:gd name="connsiteY5" fmla="*/ 3429000 h 6858000"/>
              <a:gd name="connsiteX6" fmla="*/ 1115567 w 9126336"/>
              <a:gd name="connsiteY6" fmla="*/ 234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336" h="6858000">
                <a:moveTo>
                  <a:pt x="1329487" y="0"/>
                </a:moveTo>
                <a:lnTo>
                  <a:pt x="9126336" y="0"/>
                </a:lnTo>
                <a:lnTo>
                  <a:pt x="9126336" y="6858000"/>
                </a:lnTo>
                <a:lnTo>
                  <a:pt x="1329487" y="6858000"/>
                </a:lnTo>
                <a:lnTo>
                  <a:pt x="1115567" y="6623555"/>
                </a:lnTo>
                <a:cubicBezTo>
                  <a:pt x="424371" y="5792674"/>
                  <a:pt x="0" y="4667636"/>
                  <a:pt x="0" y="3429000"/>
                </a:cubicBezTo>
                <a:cubicBezTo>
                  <a:pt x="0" y="2190365"/>
                  <a:pt x="424371" y="1065326"/>
                  <a:pt x="1115567" y="234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365125"/>
            <a:ext cx="68199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00" y="2528887"/>
            <a:ext cx="68199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364788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vy plai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92211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vy plai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71B61B8-09BB-FAA2-F41F-D3F14BC08D73}"/>
              </a:ext>
            </a:extLst>
          </p:cNvPr>
          <p:cNvSpPr/>
          <p:nvPr userDrawn="1"/>
        </p:nvSpPr>
        <p:spPr>
          <a:xfrm>
            <a:off x="10407536" y="0"/>
            <a:ext cx="1784465" cy="6858000"/>
          </a:xfrm>
          <a:custGeom>
            <a:avLst/>
            <a:gdLst>
              <a:gd name="connsiteX0" fmla="*/ 1325252 w 1784465"/>
              <a:gd name="connsiteY0" fmla="*/ 0 h 6858000"/>
              <a:gd name="connsiteX1" fmla="*/ 1784465 w 1784465"/>
              <a:gd name="connsiteY1" fmla="*/ 0 h 6858000"/>
              <a:gd name="connsiteX2" fmla="*/ 1784465 w 1784465"/>
              <a:gd name="connsiteY2" fmla="*/ 6858000 h 6858000"/>
              <a:gd name="connsiteX3" fmla="*/ 1325252 w 1784465"/>
              <a:gd name="connsiteY3" fmla="*/ 6858000 h 6858000"/>
              <a:gd name="connsiteX4" fmla="*/ 1323591 w 1784465"/>
              <a:gd name="connsiteY4" fmla="*/ 6856351 h 6858000"/>
              <a:gd name="connsiteX5" fmla="*/ 0 w 1784465"/>
              <a:gd name="connsiteY5" fmla="*/ 3429000 h 6858000"/>
              <a:gd name="connsiteX6" fmla="*/ 1323591 w 1784465"/>
              <a:gd name="connsiteY6" fmla="*/ 16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4465" h="6858000">
                <a:moveTo>
                  <a:pt x="1325252" y="0"/>
                </a:moveTo>
                <a:lnTo>
                  <a:pt x="1784465" y="0"/>
                </a:lnTo>
                <a:lnTo>
                  <a:pt x="1784465" y="6858000"/>
                </a:lnTo>
                <a:lnTo>
                  <a:pt x="1325252" y="6858000"/>
                </a:lnTo>
                <a:lnTo>
                  <a:pt x="1323591" y="6856351"/>
                </a:lnTo>
                <a:cubicBezTo>
                  <a:pt x="510481" y="6009360"/>
                  <a:pt x="0" y="4787504"/>
                  <a:pt x="0" y="3429000"/>
                </a:cubicBezTo>
                <a:cubicBezTo>
                  <a:pt x="0" y="2070497"/>
                  <a:pt x="510481" y="848641"/>
                  <a:pt x="1323591" y="1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4063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avy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2EEC8FC-6D96-DA0C-1B3A-FA58DA78D3EE}"/>
              </a:ext>
            </a:extLst>
          </p:cNvPr>
          <p:cNvSpPr/>
          <p:nvPr userDrawn="1"/>
        </p:nvSpPr>
        <p:spPr>
          <a:xfrm>
            <a:off x="3065664" y="0"/>
            <a:ext cx="9126336" cy="6858000"/>
          </a:xfrm>
          <a:custGeom>
            <a:avLst/>
            <a:gdLst>
              <a:gd name="connsiteX0" fmla="*/ 1329487 w 9126336"/>
              <a:gd name="connsiteY0" fmla="*/ 0 h 6858000"/>
              <a:gd name="connsiteX1" fmla="*/ 9126336 w 9126336"/>
              <a:gd name="connsiteY1" fmla="*/ 0 h 6858000"/>
              <a:gd name="connsiteX2" fmla="*/ 9126336 w 9126336"/>
              <a:gd name="connsiteY2" fmla="*/ 6858000 h 6858000"/>
              <a:gd name="connsiteX3" fmla="*/ 1329487 w 9126336"/>
              <a:gd name="connsiteY3" fmla="*/ 6858000 h 6858000"/>
              <a:gd name="connsiteX4" fmla="*/ 1115567 w 9126336"/>
              <a:gd name="connsiteY4" fmla="*/ 6623555 h 6858000"/>
              <a:gd name="connsiteX5" fmla="*/ 0 w 9126336"/>
              <a:gd name="connsiteY5" fmla="*/ 3429000 h 6858000"/>
              <a:gd name="connsiteX6" fmla="*/ 1115567 w 9126336"/>
              <a:gd name="connsiteY6" fmla="*/ 234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336" h="6858000">
                <a:moveTo>
                  <a:pt x="1329487" y="0"/>
                </a:moveTo>
                <a:lnTo>
                  <a:pt x="9126336" y="0"/>
                </a:lnTo>
                <a:lnTo>
                  <a:pt x="9126336" y="6858000"/>
                </a:lnTo>
                <a:lnTo>
                  <a:pt x="1329487" y="6858000"/>
                </a:lnTo>
                <a:lnTo>
                  <a:pt x="1115567" y="6623555"/>
                </a:lnTo>
                <a:cubicBezTo>
                  <a:pt x="424371" y="5792674"/>
                  <a:pt x="0" y="4667636"/>
                  <a:pt x="0" y="3429000"/>
                </a:cubicBezTo>
                <a:cubicBezTo>
                  <a:pt x="0" y="2190365"/>
                  <a:pt x="424371" y="1065326"/>
                  <a:pt x="1115567" y="2344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365125"/>
            <a:ext cx="68199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00" y="2528887"/>
            <a:ext cx="6819900" cy="36480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926024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8F3A80-A531-61B7-B2B1-B2155E208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44FC36-B35A-4F8E-26F8-656FC5508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7" r:id="rId2"/>
    <p:sldLayoutId id="2147483746" r:id="rId3"/>
    <p:sldLayoutId id="2147483722" r:id="rId4"/>
    <p:sldLayoutId id="2147483734" r:id="rId5"/>
    <p:sldLayoutId id="2147483740" r:id="rId6"/>
    <p:sldLayoutId id="2147483729" r:id="rId7"/>
    <p:sldLayoutId id="2147483735" r:id="rId8"/>
    <p:sldLayoutId id="2147483741" r:id="rId9"/>
    <p:sldLayoutId id="2147483730" r:id="rId10"/>
    <p:sldLayoutId id="2147483736" r:id="rId11"/>
    <p:sldLayoutId id="2147483742" r:id="rId12"/>
    <p:sldLayoutId id="2147483731" r:id="rId13"/>
    <p:sldLayoutId id="2147483737" r:id="rId14"/>
    <p:sldLayoutId id="2147483743" r:id="rId15"/>
    <p:sldLayoutId id="2147483732" r:id="rId16"/>
    <p:sldLayoutId id="2147483738" r:id="rId17"/>
    <p:sldLayoutId id="2147483744" r:id="rId18"/>
    <p:sldLayoutId id="2147483733" r:id="rId19"/>
    <p:sldLayoutId id="2147483739" r:id="rId20"/>
    <p:sldLayoutId id="2147483745" r:id="rId21"/>
  </p:sldLayoutIdLst>
  <p:transition spd="slow">
    <p:push dir="u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oppins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oppins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oppins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oppins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oppins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oppins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oppins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oppins" panose="00000500000000000000" pitchFamily="50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learningtorbay.co.uk/themes/pdpn/revie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045254"/>
            <a:ext cx="10668000" cy="2238375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/>
              <a:t>PDPN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3602038"/>
            <a:ext cx="10668000" cy="1655762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/>
              <a:t>Spring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EA281-C445-E85B-0E9A-5068E315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461" y="211057"/>
            <a:ext cx="8516539" cy="5410955"/>
          </a:xfrm>
          <a:prstGeom prst="rect">
            <a:avLst/>
          </a:prstGeom>
        </p:spPr>
      </p:pic>
      <p:sp>
        <p:nvSpPr>
          <p:cNvPr id="4" name="Trapezoid 3">
            <a:extLst>
              <a:ext uri="{FF2B5EF4-FFF2-40B4-BE49-F238E27FC236}">
                <a16:creationId xmlns:a16="http://schemas.microsoft.com/office/drawing/2014/main" id="{E4CCAB06-75CA-9A1A-1757-1C5A9429989B}"/>
              </a:ext>
            </a:extLst>
          </p:cNvPr>
          <p:cNvSpPr/>
          <p:nvPr/>
        </p:nvSpPr>
        <p:spPr>
          <a:xfrm rot="10800000">
            <a:off x="7525512" y="3182538"/>
            <a:ext cx="5733288" cy="2494762"/>
          </a:xfrm>
          <a:prstGeom prst="trapezoid">
            <a:avLst>
              <a:gd name="adj" fmla="val 5765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0921F-8155-9D91-581A-77E899E1019D}"/>
              </a:ext>
            </a:extLst>
          </p:cNvPr>
          <p:cNvSpPr/>
          <p:nvPr/>
        </p:nvSpPr>
        <p:spPr>
          <a:xfrm>
            <a:off x="8293608" y="2496312"/>
            <a:ext cx="3767328" cy="1157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Aptos" panose="020B0004020202020204" pitchFamily="34" charset="0"/>
              </a:rPr>
              <a:t>Welcome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CA55E2-FED5-7260-F811-DD0667B1A4BF}"/>
              </a:ext>
            </a:extLst>
          </p:cNvPr>
          <p:cNvSpPr/>
          <p:nvPr/>
        </p:nvSpPr>
        <p:spPr>
          <a:xfrm>
            <a:off x="8486394" y="3746111"/>
            <a:ext cx="3537204" cy="30233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ptos" panose="020B0004020202020204" pitchFamily="34" charset="0"/>
              </a:rPr>
              <a:t>Please take a moment to grab a coffee and be ready to join in with the discussions throughout today’s PDPN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700"/>
              <a:t>Torbay and Devon Contextual Information</a:t>
            </a:r>
          </a:p>
        </p:txBody>
      </p:sp>
      <p:sp>
        <p:nvSpPr>
          <p:cNvPr id="91" name="Google Shape;91;p19"/>
          <p:cNvSpPr txBox="1">
            <a:spLocks noGrp="1"/>
          </p:cNvSpPr>
          <p:nvPr>
            <p:ph idx="1"/>
          </p:nvPr>
        </p:nvSpPr>
        <p:spPr>
          <a:xfrm>
            <a:off x="205153" y="1801220"/>
            <a:ext cx="10586776" cy="4589322"/>
          </a:xfr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-304792">
              <a:lnSpc>
                <a:spcPct val="11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GB" sz="1400" dirty="0">
                <a:latin typeface="Aptos" panose="020B0004020202020204" pitchFamily="34" charset="0"/>
              </a:rPr>
              <a:t>·        7% of males and 17% of females said they have been asked to send their picture to someone they don't know when online and 7% of males and 13% of females said they have been asked to meet someone they don't know.</a:t>
            </a:r>
          </a:p>
          <a:p>
            <a:pPr marL="0" indent="-304792">
              <a:lnSpc>
                <a:spcPct val="11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GB" sz="1400" dirty="0">
                <a:latin typeface="Aptos" panose="020B0004020202020204" pitchFamily="34" charset="0"/>
              </a:rPr>
              <a:t>·        83% of pupils said they have been given information or advice about staying safe online; 62% said it has been helpful.</a:t>
            </a:r>
          </a:p>
          <a:p>
            <a:pPr marL="0" indent="-304792">
              <a:lnSpc>
                <a:spcPct val="11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GB" sz="1400" dirty="0">
                <a:latin typeface="Aptos" panose="020B0004020202020204" pitchFamily="34" charset="0"/>
              </a:rPr>
              <a:t>·        Of the 1664 </a:t>
            </a:r>
            <a:r>
              <a:rPr lang="en-GB" sz="1600" dirty="0">
                <a:latin typeface="Aptos" panose="020B0004020202020204" pitchFamily="34" charset="0"/>
              </a:rPr>
              <a:t>pupils</a:t>
            </a:r>
            <a:r>
              <a:rPr lang="en-GB" sz="1400" dirty="0">
                <a:latin typeface="Aptos" panose="020B0004020202020204" pitchFamily="34" charset="0"/>
              </a:rPr>
              <a:t> who said they have been given information or advice about staying safe online, 75% said it has been helpful.</a:t>
            </a:r>
          </a:p>
          <a:p>
            <a:pPr marL="0" indent="-304792">
              <a:lnSpc>
                <a:spcPct val="11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GB" sz="1400" dirty="0">
                <a:latin typeface="Aptos" panose="020B0004020202020204" pitchFamily="34" charset="0"/>
              </a:rPr>
              <a:t>·        1% of pupils said they don't spend time online (outside of schoolwork/homework), while 7% said they spend less than an hour online on a normal day.</a:t>
            </a:r>
          </a:p>
          <a:p>
            <a:pPr marL="0" indent="-304792">
              <a:lnSpc>
                <a:spcPct val="11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GB" sz="1400" dirty="0">
                <a:latin typeface="Aptos" panose="020B0004020202020204" pitchFamily="34" charset="0"/>
              </a:rPr>
              <a:t>·        64% of pupils said they spend at least 3 to 5 hours online (outside of schoolwork/homework) on a normal day.</a:t>
            </a:r>
          </a:p>
          <a:p>
            <a:pPr marL="0" indent="-304792">
              <a:lnSpc>
                <a:spcPct val="11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GB" sz="1400" dirty="0">
                <a:latin typeface="Aptos" panose="020B0004020202020204" pitchFamily="34" charset="0"/>
              </a:rPr>
              <a:t>·        22% of pupils said they spend 6 or more hours online (outside of schoolwork/homework) on a normal day.</a:t>
            </a:r>
          </a:p>
          <a:p>
            <a:pPr marL="0" indent="-304792">
              <a:lnSpc>
                <a:spcPct val="11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GB" sz="1400" dirty="0">
                <a:latin typeface="Aptos" panose="020B0004020202020204" pitchFamily="34" charset="0"/>
              </a:rPr>
              <a:t>·        69% of pupils responded that they go online for social media, while 67% said that they go online for gaming/playing games.</a:t>
            </a:r>
          </a:p>
          <a:p>
            <a:pPr marL="0" indent="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 i="1" dirty="0">
                <a:latin typeface="Aptos" panose="020B0004020202020204" pitchFamily="34" charset="0"/>
              </a:rPr>
              <a:t>SHEU Report</a:t>
            </a:r>
            <a:endParaRPr lang="en-GB" sz="14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9082" y="68263"/>
            <a:ext cx="10973836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Breakout Rooms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200" dirty="0"/>
              <a:t>Explore the Online Safety Curriculum</a:t>
            </a:r>
          </a:p>
          <a:p>
            <a:pPr marL="742950" indent="-742950"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GB" sz="3200" dirty="0"/>
              <a:t>Reflect on how you may implement this curriculum in your school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Torbay PSHE Curriculum</a:t>
            </a:r>
          </a:p>
        </p:txBody>
      </p:sp>
      <p:sp>
        <p:nvSpPr>
          <p:cNvPr id="116" name="Google Shape;116;p23"/>
          <p:cNvSpPr txBox="1">
            <a:spLocks noGrp="1"/>
          </p:cNvSpPr>
          <p:nvPr>
            <p:ph idx="1"/>
          </p:nvPr>
        </p:nvSpPr>
        <p:spPr>
          <a:xfrm>
            <a:off x="597039" y="2086760"/>
            <a:ext cx="9752763" cy="3648075"/>
          </a:xfr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buFont typeface="Lexend"/>
              <a:buAutoNum type="arabicPeriod"/>
            </a:pPr>
            <a:r>
              <a:rPr lang="en-GB" sz="3200" dirty="0"/>
              <a:t> Share the curriculum (10 mins)</a:t>
            </a:r>
          </a:p>
          <a:p>
            <a:pPr>
              <a:lnSpc>
                <a:spcPct val="110000"/>
              </a:lnSpc>
              <a:buFont typeface="Lexend"/>
              <a:buAutoNum type="arabicPeriod"/>
            </a:pPr>
            <a:r>
              <a:rPr lang="en-GB" sz="3200" dirty="0"/>
              <a:t> Time to explore the Online Safety curriculum (10 mins)</a:t>
            </a:r>
          </a:p>
          <a:p>
            <a:pPr>
              <a:lnSpc>
                <a:spcPct val="110000"/>
              </a:lnSpc>
              <a:buFont typeface="Lexend"/>
              <a:buAutoNum type="arabicPeriod"/>
            </a:pPr>
            <a:r>
              <a:rPr lang="en-GB" sz="3200" dirty="0"/>
              <a:t> Time for any feedback and development suggestions (5 mins)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Torbay Contextual Information</a:t>
            </a: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83394" y="1690688"/>
            <a:ext cx="5937681" cy="471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Torbay Contextual Information</a:t>
            </a: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64179" y="1690688"/>
            <a:ext cx="6063642" cy="4549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Torbay Contextual Information</a:t>
            </a:r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31218" y="1811269"/>
            <a:ext cx="7730190" cy="44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Torbay Contextual Information</a:t>
            </a:r>
          </a:p>
        </p:txBody>
      </p:sp>
      <p:pic>
        <p:nvPicPr>
          <p:cNvPr id="2" name="Google Shape;144;p27">
            <a:extLst>
              <a:ext uri="{FF2B5EF4-FFF2-40B4-BE49-F238E27FC236}">
                <a16:creationId xmlns:a16="http://schemas.microsoft.com/office/drawing/2014/main" id="{E516E0A7-71CB-6B05-DF87-60C77BE3E9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905" y="1527349"/>
            <a:ext cx="64713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Torbay Contextual Information</a:t>
            </a:r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14506" y="1487156"/>
            <a:ext cx="6349118" cy="4890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PSHE Curriculum Overview</a:t>
            </a:r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73346" y="1607737"/>
            <a:ext cx="7202134" cy="47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1816F775-FB79-4ADF-3921-424DF0540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/>
              <a:t>Agenda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2E7920-6883-055A-E517-A410EEA36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98261"/>
              </p:ext>
            </p:extLst>
          </p:nvPr>
        </p:nvGraphicFramePr>
        <p:xfrm>
          <a:off x="1461007" y="1816946"/>
          <a:ext cx="9269985" cy="409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995">
                  <a:extLst>
                    <a:ext uri="{9D8B030D-6E8A-4147-A177-3AD203B41FA5}">
                      <a16:colId xmlns:a16="http://schemas.microsoft.com/office/drawing/2014/main" val="1609797669"/>
                    </a:ext>
                  </a:extLst>
                </a:gridCol>
                <a:gridCol w="3089995">
                  <a:extLst>
                    <a:ext uri="{9D8B030D-6E8A-4147-A177-3AD203B41FA5}">
                      <a16:colId xmlns:a16="http://schemas.microsoft.com/office/drawing/2014/main" val="2443010224"/>
                    </a:ext>
                  </a:extLst>
                </a:gridCol>
                <a:gridCol w="3089995">
                  <a:extLst>
                    <a:ext uri="{9D8B030D-6E8A-4147-A177-3AD203B41FA5}">
                      <a16:colId xmlns:a16="http://schemas.microsoft.com/office/drawing/2014/main" val="526166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Time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45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dirty="0">
                          <a:latin typeface="Aptos" panose="020B0004020202020204" pitchFamily="34" charset="0"/>
                        </a:rPr>
                        <a:t>Place 2 Be – Learning Together for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Tom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8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ptos" panose="020B0004020202020204" pitchFamily="34" charset="0"/>
                        </a:rPr>
                        <a:t>My Happy Mind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400" b="1" dirty="0">
                        <a:latin typeface="Aptos" panose="020B00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ptos" panose="020B0004020202020204" pitchFamily="34" charset="0"/>
                        </a:rPr>
                        <a:t>Suicide Prevention Resources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Olivia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ptos" panose="020B0004020202020204" pitchFamily="34" charset="0"/>
                        </a:rPr>
                        <a:t>15 minutes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Aptos" panose="020B0004020202020204" pitchFamily="34" charset="0"/>
                      </a:endParaRPr>
                    </a:p>
                    <a:p>
                      <a:endParaRPr lang="en-GB" sz="1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2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dirty="0">
                          <a:latin typeface="Aptos" panose="020B0004020202020204" pitchFamily="34" charset="0"/>
                        </a:rPr>
                        <a:t>EYs Nutrition Guidance and what it means for primary schools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1" dirty="0">
                        <a:latin typeface="Aptos" panose="020B00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dirty="0">
                          <a:latin typeface="Aptos" panose="020B0004020202020204" pitchFamily="34" charset="0"/>
                        </a:rPr>
                        <a:t>Bite Back for secondary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Vicky Glanville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572239"/>
                  </a:ext>
                </a:extLst>
              </a:tr>
              <a:tr h="3847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dirty="0">
                          <a:latin typeface="Aptos" panose="020B0004020202020204" pitchFamily="34" charset="0"/>
                        </a:rPr>
                        <a:t>Online Safety Curriculum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1" kern="1200" dirty="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Development of PSHE curriculum for Torbay </a:t>
                      </a:r>
                      <a:endParaRPr lang="en-GB" sz="14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Kim Hartnell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22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AOB</a:t>
                      </a:r>
                      <a:endParaRPr lang="en-GB" sz="14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ptos" panose="020B0004020202020204" pitchFamily="34" charset="0"/>
                        </a:rPr>
                        <a:t>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324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Breakout Rooms</a:t>
            </a:r>
          </a:p>
        </p:txBody>
      </p:sp>
      <p:sp>
        <p:nvSpPr>
          <p:cNvPr id="164" name="Google Shape;164;p30"/>
          <p:cNvSpPr txBox="1"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3100" dirty="0"/>
              <a:t>Explore the Online Safety Curriculum</a:t>
            </a:r>
          </a:p>
          <a:p>
            <a:pPr marL="514350" indent="-514350">
              <a:lnSpc>
                <a:spcPct val="11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GB" sz="3100" dirty="0"/>
              <a:t>Reflect on how you may implement this curriculum in your school</a:t>
            </a:r>
          </a:p>
          <a:p>
            <a:pPr marL="514350" indent="-51435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GB" sz="3100" dirty="0"/>
              <a:t>Consider any amendments you think may be appropriate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4ABEB-7E20-323A-D2F8-55BD0A4AE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2FC7BC-75C9-F97A-562D-AAE6DB60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34CE-3016-2709-9E85-E38017510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 wrap="square" anchor="t">
            <a:normAutofit/>
          </a:bodyPr>
          <a:lstStyle/>
          <a:p>
            <a:r>
              <a:rPr lang="en-GB" b="1" dirty="0"/>
              <a:t>Place 2 Be - Learning Together for Mental Health Trial</a:t>
            </a:r>
          </a:p>
          <a:p>
            <a:endParaRPr lang="en-GB" b="1" dirty="0"/>
          </a:p>
          <a:p>
            <a:r>
              <a:rPr lang="en-GB" b="1" dirty="0"/>
              <a:t>								Tom Young</a:t>
            </a:r>
          </a:p>
        </p:txBody>
      </p:sp>
    </p:spTree>
    <p:extLst>
      <p:ext uri="{BB962C8B-B14F-4D97-AF65-F5344CB8AC3E}">
        <p14:creationId xmlns:p14="http://schemas.microsoft.com/office/powerpoint/2010/main" val="58618032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53AAEF-490F-2554-CEA9-AF081B16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09CC-5933-25AF-AD03-0764DF9E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 wrap="square" anchor="t">
            <a:normAutofit/>
          </a:bodyPr>
          <a:lstStyle/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00" b="1"/>
              <a:t>My Happy Mind</a:t>
            </a: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700" b="1"/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00" b="1"/>
              <a:t>Suicide Prevention Resources</a:t>
            </a:r>
          </a:p>
          <a:p>
            <a:pPr>
              <a:lnSpc>
                <a:spcPct val="110000"/>
              </a:lnSpc>
            </a:pPr>
            <a:endParaRPr lang="en-GB" sz="3700" b="1"/>
          </a:p>
          <a:p>
            <a:pPr>
              <a:lnSpc>
                <a:spcPct val="110000"/>
              </a:lnSpc>
            </a:pPr>
            <a:r>
              <a:rPr lang="en-GB" sz="3700" b="1"/>
              <a:t>								Olivia Jones</a:t>
            </a:r>
          </a:p>
        </p:txBody>
      </p:sp>
    </p:spTree>
    <p:extLst>
      <p:ext uri="{BB962C8B-B14F-4D97-AF65-F5344CB8AC3E}">
        <p14:creationId xmlns:p14="http://schemas.microsoft.com/office/powerpoint/2010/main" val="223363554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00126-C505-87E2-331B-5C1C4B941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2CB1C80-2C55-9061-661F-343C7DE2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8C38-4A14-48D1-91F9-C835B301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 wrap="square" anchor="t">
            <a:normAutofit/>
          </a:bodyPr>
          <a:lstStyle/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Early Years Foundation Nutrition Guidance</a:t>
            </a:r>
          </a:p>
          <a:p>
            <a:pPr lvl="2">
              <a:lnSpc>
                <a:spcPct val="110000"/>
              </a:lnSpc>
            </a:pPr>
            <a:r>
              <a:rPr lang="en-GB" sz="2800" b="1" dirty="0"/>
              <a:t> - what it means for schools</a:t>
            </a:r>
          </a:p>
          <a:p>
            <a:pPr>
              <a:lnSpc>
                <a:spcPct val="110000"/>
              </a:lnSpc>
            </a:pPr>
            <a:endParaRPr lang="en-GB" sz="2800" b="1" dirty="0"/>
          </a:p>
          <a:p>
            <a:pPr>
              <a:lnSpc>
                <a:spcPct val="110000"/>
              </a:lnSpc>
            </a:pPr>
            <a:r>
              <a:rPr lang="en-GB" sz="2800" b="1" dirty="0"/>
              <a:t>Bite Back for secondary schools</a:t>
            </a:r>
          </a:p>
          <a:p>
            <a:pPr>
              <a:lnSpc>
                <a:spcPct val="110000"/>
              </a:lnSpc>
            </a:pPr>
            <a:endParaRPr lang="en-GB" sz="2800" b="1" dirty="0"/>
          </a:p>
          <a:p>
            <a:pPr>
              <a:lnSpc>
                <a:spcPct val="110000"/>
              </a:lnSpc>
            </a:pPr>
            <a:r>
              <a:rPr lang="en-GB" sz="2800" b="1" dirty="0"/>
              <a:t>							Vicky Glanville</a:t>
            </a:r>
          </a:p>
        </p:txBody>
      </p:sp>
    </p:spTree>
    <p:extLst>
      <p:ext uri="{BB962C8B-B14F-4D97-AF65-F5344CB8AC3E}">
        <p14:creationId xmlns:p14="http://schemas.microsoft.com/office/powerpoint/2010/main" val="381334284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F90CA673-BC3E-F28C-B3EB-B80E43DB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31D9DABD-CE2C-4AB8-52E4-06F800579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RSHE - 2026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9CF50-7E25-106A-55AC-0BDC811D8EA7}"/>
              </a:ext>
            </a:extLst>
          </p:cNvPr>
          <p:cNvSpPr txBox="1"/>
          <p:nvPr/>
        </p:nvSpPr>
        <p:spPr bwMode="auto">
          <a:xfrm>
            <a:off x="838200" y="2528887"/>
            <a:ext cx="10515600" cy="3648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1300"/>
            </a:pPr>
            <a:r>
              <a:rPr lang="en-US" sz="4000" dirty="0">
                <a:latin typeface="+mn-lt"/>
              </a:rPr>
              <a:t>RSHE has two elements: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- Health and Wellbeing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- Relationships Education</a:t>
            </a:r>
          </a:p>
        </p:txBody>
      </p:sp>
    </p:spTree>
    <p:extLst>
      <p:ext uri="{BB962C8B-B14F-4D97-AF65-F5344CB8AC3E}">
        <p14:creationId xmlns:p14="http://schemas.microsoft.com/office/powerpoint/2010/main" val="257625527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EBBA335A-0221-04F2-2207-CAD95892A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extLst>
              <a:ext uri="{FF2B5EF4-FFF2-40B4-BE49-F238E27FC236}">
                <a16:creationId xmlns:a16="http://schemas.microsoft.com/office/drawing/2014/main" id="{4975457C-0991-4FB4-0A41-30892E04E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Health and Wellbeing</a:t>
            </a:r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F4964CC8-16F0-A1AE-EF86-1CA32BA9F7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5960" y="2478646"/>
            <a:ext cx="3998976" cy="3648075"/>
          </a:xfr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General wellbeing 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Wellbeing online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Physical health and fitness 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Healthy eating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Drugs, alcohol and tobacco </a:t>
            </a:r>
          </a:p>
        </p:txBody>
      </p:sp>
      <p:sp>
        <p:nvSpPr>
          <p:cNvPr id="2" name="Google Shape;67;p15">
            <a:extLst>
              <a:ext uri="{FF2B5EF4-FFF2-40B4-BE49-F238E27FC236}">
                <a16:creationId xmlns:a16="http://schemas.microsoft.com/office/drawing/2014/main" id="{6DD68970-C8F7-C008-5FA7-9B9FF2C8DF39}"/>
              </a:ext>
            </a:extLst>
          </p:cNvPr>
          <p:cNvSpPr txBox="1">
            <a:spLocks/>
          </p:cNvSpPr>
          <p:nvPr/>
        </p:nvSpPr>
        <p:spPr bwMode="auto">
          <a:xfrm>
            <a:off x="5874936" y="2398259"/>
            <a:ext cx="399897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Health protection and prevention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Personal safety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Basic first aid</a:t>
            </a:r>
          </a:p>
          <a:p>
            <a:pPr marL="342900" indent="-34290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Developing bodies</a:t>
            </a:r>
          </a:p>
        </p:txBody>
      </p:sp>
    </p:spTree>
    <p:extLst>
      <p:ext uri="{BB962C8B-B14F-4D97-AF65-F5344CB8AC3E}">
        <p14:creationId xmlns:p14="http://schemas.microsoft.com/office/powerpoint/2010/main" val="194092845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1B093229-E646-7A8E-1B51-55C92AE27B19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oppins" panose="00000500000000000000" pitchFamily="50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oppins" panose="00000500000000000000" pitchFamily="50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oppins" panose="00000500000000000000" pitchFamily="50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oppins" panose="00000500000000000000" pitchFamily="50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oppins" panose="00000500000000000000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oppins" panose="00000500000000000000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oppins" panose="00000500000000000000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Poppins" panose="00000500000000000000" pitchFamily="50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Relationships Education</a:t>
            </a:r>
          </a:p>
        </p:txBody>
      </p:sp>
      <p:sp>
        <p:nvSpPr>
          <p:cNvPr id="5" name="Google Shape;73;p16">
            <a:extLst>
              <a:ext uri="{FF2B5EF4-FFF2-40B4-BE49-F238E27FC236}">
                <a16:creationId xmlns:a16="http://schemas.microsoft.com/office/drawing/2014/main" id="{EABA80C4-B88A-A664-7D83-189036257688}"/>
              </a:ext>
            </a:extLst>
          </p:cNvPr>
          <p:cNvSpPr txBox="1">
            <a:spLocks/>
          </p:cNvSpPr>
          <p:nvPr/>
        </p:nvSpPr>
        <p:spPr bwMode="auto">
          <a:xfrm>
            <a:off x="838200" y="2528887"/>
            <a:ext cx="10515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400"/>
              <a:t>Families and people who care for me</a:t>
            </a:r>
          </a:p>
          <a:p>
            <a:pPr>
              <a:lnSpc>
                <a:spcPct val="110000"/>
              </a:lnSpc>
            </a:pPr>
            <a:r>
              <a:rPr lang="en-US" sz="3400"/>
              <a:t>Caring friendships </a:t>
            </a:r>
          </a:p>
          <a:p>
            <a:pPr>
              <a:lnSpc>
                <a:spcPct val="110000"/>
              </a:lnSpc>
            </a:pPr>
            <a:r>
              <a:rPr lang="en-US" sz="3400"/>
              <a:t>Respectful, kind relationships</a:t>
            </a:r>
          </a:p>
          <a:p>
            <a:pPr>
              <a:lnSpc>
                <a:spcPct val="110000"/>
              </a:lnSpc>
            </a:pPr>
            <a:r>
              <a:rPr lang="en-US" sz="3400"/>
              <a:t>Online safety and awareness</a:t>
            </a:r>
          </a:p>
          <a:p>
            <a:pPr>
              <a:lnSpc>
                <a:spcPct val="110000"/>
              </a:lnSpc>
            </a:pPr>
            <a:r>
              <a:rPr lang="en-US" sz="3400"/>
              <a:t>Being safe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1ADF28E2-C325-271F-AADF-28CE0516D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>
            <a:extLst>
              <a:ext uri="{FF2B5EF4-FFF2-40B4-BE49-F238E27FC236}">
                <a16:creationId xmlns:a16="http://schemas.microsoft.com/office/drawing/2014/main" id="{4E516D1A-D6E9-7A1E-2E1C-82D8B4CEC7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Torbay Online Safety Curriculum</a:t>
            </a:r>
          </a:p>
        </p:txBody>
      </p:sp>
      <p:sp>
        <p:nvSpPr>
          <p:cNvPr id="85" name="Google Shape;85;p18">
            <a:extLst>
              <a:ext uri="{FF2B5EF4-FFF2-40B4-BE49-F238E27FC236}">
                <a16:creationId xmlns:a16="http://schemas.microsoft.com/office/drawing/2014/main" id="{FA973CC4-920F-1BDB-AA2E-6174E3FA31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528887"/>
            <a:ext cx="10515600" cy="3648075"/>
          </a:xfr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Lexend"/>
              <a:buAutoNum type="arabicPeriod"/>
            </a:pPr>
            <a:r>
              <a:rPr lang="en-GB" dirty="0"/>
              <a:t> Share the curriculum (</a:t>
            </a:r>
            <a:r>
              <a:rPr lang="en-GB" dirty="0">
                <a:hlinkClick r:id="rId3"/>
              </a:rPr>
              <a:t>Review | Torbay Healthy learning</a:t>
            </a:r>
            <a:r>
              <a:rPr lang="en-GB" dirty="0"/>
              <a:t>)</a:t>
            </a:r>
          </a:p>
          <a:p>
            <a:pPr>
              <a:buFont typeface="Lexend"/>
              <a:buAutoNum type="arabicPeriod"/>
            </a:pPr>
            <a:r>
              <a:rPr lang="en-GB" dirty="0"/>
              <a:t> Time to explore the Online Safety curriculum </a:t>
            </a:r>
          </a:p>
        </p:txBody>
      </p:sp>
    </p:spTree>
    <p:extLst>
      <p:ext uri="{BB962C8B-B14F-4D97-AF65-F5344CB8AC3E}">
        <p14:creationId xmlns:p14="http://schemas.microsoft.com/office/powerpoint/2010/main" val="316515732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Pastel council">
      <a:dk1>
        <a:srgbClr val="213563"/>
      </a:dk1>
      <a:lt1>
        <a:sysClr val="window" lastClr="FFFFFF"/>
      </a:lt1>
      <a:dk2>
        <a:srgbClr val="673A8E"/>
      </a:dk2>
      <a:lt2>
        <a:srgbClr val="E7E6E6"/>
      </a:lt2>
      <a:accent1>
        <a:srgbClr val="C7E1C6"/>
      </a:accent1>
      <a:accent2>
        <a:srgbClr val="C7DFF4"/>
      </a:accent2>
      <a:accent3>
        <a:srgbClr val="ADD4CF"/>
      </a:accent3>
      <a:accent4>
        <a:srgbClr val="FFE8C6"/>
      </a:accent4>
      <a:accent5>
        <a:srgbClr val="F9CCC9"/>
      </a:accent5>
      <a:accent6>
        <a:srgbClr val="FACAE6"/>
      </a:accent6>
      <a:hlink>
        <a:srgbClr val="002F6C"/>
      </a:hlink>
      <a:folHlink>
        <a:srgbClr val="002F6C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_pastels" id="{49C57DE4-23A1-4A7A-97DB-B1D7F5E6D7C0}" vid="{B85978FE-3ABD-4B62-B790-583CD9906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D0CDAF6CC3042BFCAFA0A79E888DA" ma:contentTypeVersion="3" ma:contentTypeDescription="Create a new document." ma:contentTypeScope="" ma:versionID="b5ba7ae2d9d6ae8c750bc11daceb655b">
  <xsd:schema xmlns:xsd="http://www.w3.org/2001/XMLSchema" xmlns:xs="http://www.w3.org/2001/XMLSchema" xmlns:p="http://schemas.microsoft.com/office/2006/metadata/properties" xmlns:ns2="f88fb1c7-8060-46de-b908-da5f7e525073" targetNamespace="http://schemas.microsoft.com/office/2006/metadata/properties" ma:root="true" ma:fieldsID="a5a078c4a56dbdc9a28a4e0411a86bc5" ns2:_="">
    <xsd:import namespace="f88fb1c7-8060-46de-b908-da5f7e525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fb1c7-8060-46de-b908-da5f7e525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88662A-176A-494E-89C6-EB8372031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8fb1c7-8060-46de-b908-da5f7e525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B88FE8-2DFF-4906-A861-4D6EA4E14D06}">
  <ds:schemaRefs>
    <ds:schemaRef ds:uri="http://purl.org/dc/elements/1.1/"/>
    <ds:schemaRef ds:uri="http://schemas.microsoft.com/office/2006/metadata/properties"/>
    <ds:schemaRef ds:uri="f88fb1c7-8060-46de-b908-da5f7e5250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32B912-8FCD-4155-AB9A-9A636256C7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Council_pastels</Template>
  <TotalTime>2785</TotalTime>
  <Words>577</Words>
  <Application>Microsoft Office PowerPoint</Application>
  <PresentationFormat>Widescreen</PresentationFormat>
  <Paragraphs>91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Lexend</vt:lpstr>
      <vt:lpstr>Poppins</vt:lpstr>
      <vt:lpstr>Wingdings</vt:lpstr>
      <vt:lpstr>Office Theme</vt:lpstr>
      <vt:lpstr>PDPN</vt:lpstr>
      <vt:lpstr>Agenda </vt:lpstr>
      <vt:lpstr>PowerPoint Presentation</vt:lpstr>
      <vt:lpstr>PowerPoint Presentation</vt:lpstr>
      <vt:lpstr>PowerPoint Presentation</vt:lpstr>
      <vt:lpstr>RSHE - 2026</vt:lpstr>
      <vt:lpstr>Health and Wellbeing</vt:lpstr>
      <vt:lpstr>PowerPoint Presentation</vt:lpstr>
      <vt:lpstr>Torbay Online Safety Curriculum</vt:lpstr>
      <vt:lpstr>Torbay and Devon Contextual Information</vt:lpstr>
      <vt:lpstr>PowerPoint Presentation</vt:lpstr>
      <vt:lpstr>Breakout Rooms</vt:lpstr>
      <vt:lpstr>Torbay PSHE Curriculum</vt:lpstr>
      <vt:lpstr>Torbay Contextual Information</vt:lpstr>
      <vt:lpstr>Torbay Contextual Information</vt:lpstr>
      <vt:lpstr>Torbay Contextual Information</vt:lpstr>
      <vt:lpstr>Torbay Contextual Information</vt:lpstr>
      <vt:lpstr>Torbay Contextual Information</vt:lpstr>
      <vt:lpstr>PSHE Curriculum Overview</vt:lpstr>
      <vt:lpstr>Breakout Rooms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Glanville, Victoria</dc:creator>
  <cp:lastModifiedBy>Glanville, Victoria</cp:lastModifiedBy>
  <cp:revision>1</cp:revision>
  <dcterms:created xsi:type="dcterms:W3CDTF">2026-03-12T12:21:52Z</dcterms:created>
  <dcterms:modified xsi:type="dcterms:W3CDTF">2026-03-19T10:14:40Z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0x0101001EDD0CDAF6CC3042BFCAFA0A79E888DA</vt:lpwstr>
  </property>
  <property fmtid="{D5CDD505-2E9C-101B-9397-08002B2CF9AE}" pid="3" name="MediaServiceImageTags">
    <vt:lpwstr/>
  </property>
</Properties>
</file>