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63" r:id="rId4"/>
    <p:sldId id="262" r:id="rId5"/>
    <p:sldId id="266" r:id="rId6"/>
    <p:sldId id="267" r:id="rId7"/>
    <p:sldId id="276" r:id="rId8"/>
    <p:sldId id="269" r:id="rId9"/>
    <p:sldId id="281" r:id="rId10"/>
    <p:sldId id="283" r:id="rId11"/>
    <p:sldId id="282" r:id="rId12"/>
    <p:sldId id="271" r:id="rId13"/>
    <p:sldId id="274" r:id="rId14"/>
    <p:sldId id="273" r:id="rId15"/>
    <p:sldId id="277" r:id="rId16"/>
    <p:sldId id="268" r:id="rId17"/>
    <p:sldId id="265" r:id="rId18"/>
    <p:sldId id="27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nny Barksfield" initials="JB" lastIdx="67" clrIdx="0">
    <p:extLst>
      <p:ext uri="{19B8F6BF-5375-455C-9EA6-DF929625EA0E}">
        <p15:presenceInfo xmlns:p15="http://schemas.microsoft.com/office/powerpoint/2012/main" userId="S-1-5-21-1285066173-1815393381-3561576999-2204" providerId="AD"/>
      </p:ext>
    </p:extLst>
  </p:cmAuthor>
  <p:cmAuthor id="2" name="John Dillon" initials="JD" lastIdx="22" clrIdx="1">
    <p:extLst>
      <p:ext uri="{19B8F6BF-5375-455C-9EA6-DF929625EA0E}">
        <p15:presenceInfo xmlns:p15="http://schemas.microsoft.com/office/powerpoint/2012/main" userId="S-1-5-21-1285066173-1815393381-3561576999-1700" providerId="AD"/>
      </p:ext>
    </p:extLst>
  </p:cmAuthor>
  <p:cmAuthor id="3" name="Jonathan Baggaley" initials="JB" lastIdx="9" clrIdx="2">
    <p:extLst>
      <p:ext uri="{19B8F6BF-5375-455C-9EA6-DF929625EA0E}">
        <p15:presenceInfo xmlns:p15="http://schemas.microsoft.com/office/powerpoint/2012/main" userId="S-1-5-21-1285066173-1815393381-3561576999-261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519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3" autoAdjust="0"/>
    <p:restoredTop sz="81818" autoAdjust="0"/>
  </p:normalViewPr>
  <p:slideViewPr>
    <p:cSldViewPr snapToGrid="0">
      <p:cViewPr varScale="1">
        <p:scale>
          <a:sx n="94" d="100"/>
          <a:sy n="94" d="100"/>
        </p:scale>
        <p:origin x="66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74C3D4-9142-45DD-A388-D07ECD2E0ABC}" type="datetimeFigureOut">
              <a:rPr lang="en-GB" smtClean="0"/>
              <a:t>25/11/2019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C8A61A-22B2-494C-9F5C-0A177533DAB5}" type="slidenum">
              <a:rPr lang="en-GB" smtClean="0"/>
              <a:t>‹#›</a:t>
            </a:fld>
            <a:endParaRPr lang="en-GB"/>
          </a:p>
        </p:txBody>
      </p:sp>
    </p:spTree>
    <p:extLst>
      <p:ext uri="{BB962C8B-B14F-4D97-AF65-F5344CB8AC3E}">
        <p14:creationId xmlns:p14="http://schemas.microsoft.com/office/powerpoint/2010/main" val="3351729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8C8A61A-22B2-494C-9F5C-0A177533DAB5}" type="slidenum">
              <a:rPr lang="en-GB" smtClean="0"/>
              <a:t>8</a:t>
            </a:fld>
            <a:endParaRPr lang="en-GB"/>
          </a:p>
        </p:txBody>
      </p:sp>
    </p:spTree>
    <p:extLst>
      <p:ext uri="{BB962C8B-B14F-4D97-AF65-F5344CB8AC3E}">
        <p14:creationId xmlns:p14="http://schemas.microsoft.com/office/powerpoint/2010/main" val="833221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8C8A61A-22B2-494C-9F5C-0A177533DAB5}" type="slidenum">
              <a:rPr lang="en-GB" smtClean="0"/>
              <a:t>18</a:t>
            </a:fld>
            <a:endParaRPr lang="en-GB"/>
          </a:p>
        </p:txBody>
      </p:sp>
    </p:spTree>
    <p:extLst>
      <p:ext uri="{BB962C8B-B14F-4D97-AF65-F5344CB8AC3E}">
        <p14:creationId xmlns:p14="http://schemas.microsoft.com/office/powerpoint/2010/main" val="25289195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7705CCE-5D24-4307-AABE-F6C4B4DD6342}" type="datetimeFigureOut">
              <a:rPr lang="en-GB" smtClean="0"/>
              <a:t>25/11/2019</a:t>
            </a:fld>
            <a:endParaRPr lang="en-GB"/>
          </a:p>
        </p:txBody>
      </p:sp>
      <p:sp>
        <p:nvSpPr>
          <p:cNvPr id="5" name="Footer Placeholder 4"/>
          <p:cNvSpPr>
            <a:spLocks noGrp="1"/>
          </p:cNvSpPr>
          <p:nvPr>
            <p:ph type="ftr" sz="quarter" idx="11"/>
          </p:nvPr>
        </p:nvSpPr>
        <p:spPr/>
        <p:txBody>
          <a:bodyPr/>
          <a:lstStyle/>
          <a:p>
            <a:r>
              <a:rPr lang="en-GB" sz="1200" dirty="0" smtClean="0"/>
              <a:t>© PSHE Association 2019</a:t>
            </a:r>
            <a:endParaRPr lang="en-GB" dirty="0"/>
          </a:p>
        </p:txBody>
      </p:sp>
      <p:sp>
        <p:nvSpPr>
          <p:cNvPr id="6" name="Slide Number Placeholder 5"/>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1209048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7705CCE-5D24-4307-AABE-F6C4B4DD6342}" type="datetimeFigureOut">
              <a:rPr lang="en-GB" smtClean="0"/>
              <a:t>25/11/2019</a:t>
            </a:fld>
            <a:endParaRPr lang="en-GB"/>
          </a:p>
        </p:txBody>
      </p:sp>
      <p:sp>
        <p:nvSpPr>
          <p:cNvPr id="5" name="Footer Placeholder 4"/>
          <p:cNvSpPr>
            <a:spLocks noGrp="1"/>
          </p:cNvSpPr>
          <p:nvPr>
            <p:ph type="ftr" sz="quarter" idx="11"/>
          </p:nvPr>
        </p:nvSpPr>
        <p:spPr/>
        <p:txBody>
          <a:bodyPr/>
          <a:lstStyle/>
          <a:p>
            <a:r>
              <a:rPr lang="en-GB" sz="1200" dirty="0" smtClean="0"/>
              <a:t>© PSHE Association 2019</a:t>
            </a:r>
            <a:endParaRPr lang="en-GB" dirty="0"/>
          </a:p>
        </p:txBody>
      </p:sp>
      <p:sp>
        <p:nvSpPr>
          <p:cNvPr id="6" name="Slide Number Placeholder 5"/>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3263358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7705CCE-5D24-4307-AABE-F6C4B4DD6342}" type="datetimeFigureOut">
              <a:rPr lang="en-GB" smtClean="0"/>
              <a:t>25/11/2019</a:t>
            </a:fld>
            <a:endParaRPr lang="en-GB"/>
          </a:p>
        </p:txBody>
      </p:sp>
      <p:sp>
        <p:nvSpPr>
          <p:cNvPr id="5" name="Footer Placeholder 4"/>
          <p:cNvSpPr>
            <a:spLocks noGrp="1"/>
          </p:cNvSpPr>
          <p:nvPr>
            <p:ph type="ftr" sz="quarter" idx="11"/>
          </p:nvPr>
        </p:nvSpPr>
        <p:spPr/>
        <p:txBody>
          <a:bodyPr/>
          <a:lstStyle/>
          <a:p>
            <a:r>
              <a:rPr lang="en-GB" sz="1200" dirty="0" smtClean="0"/>
              <a:t>© PSHE Association 2019</a:t>
            </a:r>
            <a:endParaRPr lang="en-GB" dirty="0"/>
          </a:p>
        </p:txBody>
      </p:sp>
      <p:sp>
        <p:nvSpPr>
          <p:cNvPr id="6" name="Slide Number Placeholder 5"/>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1568815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7705CCE-5D24-4307-AABE-F6C4B4DD6342}" type="datetimeFigureOut">
              <a:rPr lang="en-GB" smtClean="0"/>
              <a:t>25/11/2019</a:t>
            </a:fld>
            <a:endParaRPr lang="en-GB"/>
          </a:p>
        </p:txBody>
      </p:sp>
      <p:sp>
        <p:nvSpPr>
          <p:cNvPr id="5" name="Footer Placeholder 4"/>
          <p:cNvSpPr>
            <a:spLocks noGrp="1"/>
          </p:cNvSpPr>
          <p:nvPr>
            <p:ph type="ftr" sz="quarter" idx="11"/>
          </p:nvPr>
        </p:nvSpPr>
        <p:spPr/>
        <p:txBody>
          <a:bodyPr/>
          <a:lstStyle/>
          <a:p>
            <a:r>
              <a:rPr lang="en-GB" sz="1200" dirty="0" smtClean="0"/>
              <a:t>© PSHE Association 2019</a:t>
            </a:r>
            <a:endParaRPr lang="en-GB" dirty="0"/>
          </a:p>
        </p:txBody>
      </p:sp>
      <p:sp>
        <p:nvSpPr>
          <p:cNvPr id="6" name="Slide Number Placeholder 5"/>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1250149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7705CCE-5D24-4307-AABE-F6C4B4DD6342}" type="datetimeFigureOut">
              <a:rPr lang="en-GB" smtClean="0"/>
              <a:t>25/11/2019</a:t>
            </a:fld>
            <a:endParaRPr lang="en-GB"/>
          </a:p>
        </p:txBody>
      </p:sp>
      <p:sp>
        <p:nvSpPr>
          <p:cNvPr id="5" name="Footer Placeholder 4"/>
          <p:cNvSpPr>
            <a:spLocks noGrp="1"/>
          </p:cNvSpPr>
          <p:nvPr>
            <p:ph type="ftr" sz="quarter" idx="11"/>
          </p:nvPr>
        </p:nvSpPr>
        <p:spPr/>
        <p:txBody>
          <a:bodyPr/>
          <a:lstStyle/>
          <a:p>
            <a:r>
              <a:rPr lang="en-GB" sz="1200" dirty="0" smtClean="0"/>
              <a:t>© PSHE Association 2019</a:t>
            </a:r>
            <a:endParaRPr lang="en-GB" dirty="0"/>
          </a:p>
        </p:txBody>
      </p:sp>
      <p:sp>
        <p:nvSpPr>
          <p:cNvPr id="6" name="Slide Number Placeholder 5"/>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4014851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7705CCE-5D24-4307-AABE-F6C4B4DD6342}" type="datetimeFigureOut">
              <a:rPr lang="en-GB" smtClean="0"/>
              <a:t>25/11/2019</a:t>
            </a:fld>
            <a:endParaRPr lang="en-GB"/>
          </a:p>
        </p:txBody>
      </p:sp>
      <p:sp>
        <p:nvSpPr>
          <p:cNvPr id="6" name="Footer Placeholder 5"/>
          <p:cNvSpPr>
            <a:spLocks noGrp="1"/>
          </p:cNvSpPr>
          <p:nvPr>
            <p:ph type="ftr" sz="quarter" idx="11"/>
          </p:nvPr>
        </p:nvSpPr>
        <p:spPr/>
        <p:txBody>
          <a:bodyPr/>
          <a:lstStyle/>
          <a:p>
            <a:r>
              <a:rPr lang="en-GB" sz="1200" dirty="0" smtClean="0"/>
              <a:t>© PSHE Association 2019</a:t>
            </a:r>
            <a:endParaRPr lang="en-GB" dirty="0"/>
          </a:p>
        </p:txBody>
      </p:sp>
      <p:sp>
        <p:nvSpPr>
          <p:cNvPr id="7" name="Slide Number Placeholder 6"/>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2610250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7705CCE-5D24-4307-AABE-F6C4B4DD6342}" type="datetimeFigureOut">
              <a:rPr lang="en-GB" smtClean="0"/>
              <a:t>25/11/2019</a:t>
            </a:fld>
            <a:endParaRPr lang="en-GB"/>
          </a:p>
        </p:txBody>
      </p:sp>
      <p:sp>
        <p:nvSpPr>
          <p:cNvPr id="8" name="Footer Placeholder 7"/>
          <p:cNvSpPr>
            <a:spLocks noGrp="1"/>
          </p:cNvSpPr>
          <p:nvPr>
            <p:ph type="ftr" sz="quarter" idx="11"/>
          </p:nvPr>
        </p:nvSpPr>
        <p:spPr/>
        <p:txBody>
          <a:bodyPr/>
          <a:lstStyle/>
          <a:p>
            <a:r>
              <a:rPr lang="en-GB" sz="1200" dirty="0" smtClean="0"/>
              <a:t>© PSHE Association 2019</a:t>
            </a:r>
            <a:endParaRPr lang="en-GB" dirty="0"/>
          </a:p>
        </p:txBody>
      </p:sp>
      <p:sp>
        <p:nvSpPr>
          <p:cNvPr id="9" name="Slide Number Placeholder 8"/>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218099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7705CCE-5D24-4307-AABE-F6C4B4DD6342}" type="datetimeFigureOut">
              <a:rPr lang="en-GB" smtClean="0"/>
              <a:t>25/11/2019</a:t>
            </a:fld>
            <a:endParaRPr lang="en-GB"/>
          </a:p>
        </p:txBody>
      </p:sp>
      <p:sp>
        <p:nvSpPr>
          <p:cNvPr id="4" name="Footer Placeholder 3"/>
          <p:cNvSpPr>
            <a:spLocks noGrp="1"/>
          </p:cNvSpPr>
          <p:nvPr>
            <p:ph type="ftr" sz="quarter" idx="11"/>
          </p:nvPr>
        </p:nvSpPr>
        <p:spPr/>
        <p:txBody>
          <a:bodyPr/>
          <a:lstStyle/>
          <a:p>
            <a:r>
              <a:rPr lang="en-GB" sz="1200" dirty="0" smtClean="0"/>
              <a:t>© PSHE Association 2019</a:t>
            </a:r>
            <a:endParaRPr lang="en-GB" dirty="0"/>
          </a:p>
        </p:txBody>
      </p:sp>
      <p:sp>
        <p:nvSpPr>
          <p:cNvPr id="5" name="Slide Number Placeholder 4"/>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3705424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705CCE-5D24-4307-AABE-F6C4B4DD6342}" type="datetimeFigureOut">
              <a:rPr lang="en-GB" smtClean="0"/>
              <a:t>25/11/2019</a:t>
            </a:fld>
            <a:endParaRPr lang="en-GB"/>
          </a:p>
        </p:txBody>
      </p:sp>
      <p:sp>
        <p:nvSpPr>
          <p:cNvPr id="3" name="Footer Placeholder 2"/>
          <p:cNvSpPr>
            <a:spLocks noGrp="1"/>
          </p:cNvSpPr>
          <p:nvPr>
            <p:ph type="ftr" sz="quarter" idx="11"/>
          </p:nvPr>
        </p:nvSpPr>
        <p:spPr/>
        <p:txBody>
          <a:bodyPr/>
          <a:lstStyle/>
          <a:p>
            <a:r>
              <a:rPr lang="en-GB" sz="1200" dirty="0" smtClean="0"/>
              <a:t>© PSHE Association 2019</a:t>
            </a:r>
            <a:endParaRPr lang="en-GB" dirty="0"/>
          </a:p>
        </p:txBody>
      </p:sp>
      <p:sp>
        <p:nvSpPr>
          <p:cNvPr id="4" name="Slide Number Placeholder 3"/>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3567750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7705CCE-5D24-4307-AABE-F6C4B4DD6342}" type="datetimeFigureOut">
              <a:rPr lang="en-GB" smtClean="0"/>
              <a:t>25/11/2019</a:t>
            </a:fld>
            <a:endParaRPr lang="en-GB"/>
          </a:p>
        </p:txBody>
      </p:sp>
      <p:sp>
        <p:nvSpPr>
          <p:cNvPr id="6" name="Footer Placeholder 5"/>
          <p:cNvSpPr>
            <a:spLocks noGrp="1"/>
          </p:cNvSpPr>
          <p:nvPr>
            <p:ph type="ftr" sz="quarter" idx="11"/>
          </p:nvPr>
        </p:nvSpPr>
        <p:spPr/>
        <p:txBody>
          <a:bodyPr/>
          <a:lstStyle/>
          <a:p>
            <a:r>
              <a:rPr lang="en-GB" sz="1200" dirty="0" smtClean="0"/>
              <a:t>© PSHE Association 2019</a:t>
            </a:r>
            <a:endParaRPr lang="en-GB" dirty="0"/>
          </a:p>
        </p:txBody>
      </p:sp>
      <p:sp>
        <p:nvSpPr>
          <p:cNvPr id="7" name="Slide Number Placeholder 6"/>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22882372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7705CCE-5D24-4307-AABE-F6C4B4DD6342}" type="datetimeFigureOut">
              <a:rPr lang="en-GB" smtClean="0"/>
              <a:t>25/11/2019</a:t>
            </a:fld>
            <a:endParaRPr lang="en-GB"/>
          </a:p>
        </p:txBody>
      </p:sp>
      <p:sp>
        <p:nvSpPr>
          <p:cNvPr id="6" name="Footer Placeholder 5"/>
          <p:cNvSpPr>
            <a:spLocks noGrp="1"/>
          </p:cNvSpPr>
          <p:nvPr>
            <p:ph type="ftr" sz="quarter" idx="11"/>
          </p:nvPr>
        </p:nvSpPr>
        <p:spPr/>
        <p:txBody>
          <a:bodyPr/>
          <a:lstStyle/>
          <a:p>
            <a:r>
              <a:rPr lang="en-GB" sz="1200" dirty="0" smtClean="0"/>
              <a:t>© PSHE Association 2019</a:t>
            </a:r>
            <a:endParaRPr lang="en-GB" dirty="0"/>
          </a:p>
        </p:txBody>
      </p:sp>
      <p:sp>
        <p:nvSpPr>
          <p:cNvPr id="7" name="Slide Number Placeholder 6"/>
          <p:cNvSpPr>
            <a:spLocks noGrp="1"/>
          </p:cNvSpPr>
          <p:nvPr>
            <p:ph type="sldNum" sz="quarter" idx="12"/>
          </p:nvPr>
        </p:nvSpPr>
        <p:spPr/>
        <p:txBody>
          <a:bodyPr/>
          <a:lstStyle/>
          <a:p>
            <a:fld id="{FCAEA986-419A-457C-BBE7-C16A147F5580}" type="slidenum">
              <a:rPr lang="en-GB" smtClean="0"/>
              <a:t>‹#›</a:t>
            </a:fld>
            <a:endParaRPr lang="en-GB"/>
          </a:p>
        </p:txBody>
      </p:sp>
    </p:spTree>
    <p:extLst>
      <p:ext uri="{BB962C8B-B14F-4D97-AF65-F5344CB8AC3E}">
        <p14:creationId xmlns:p14="http://schemas.microsoft.com/office/powerpoint/2010/main" val="2157329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705CCE-5D24-4307-AABE-F6C4B4DD6342}" type="datetimeFigureOut">
              <a:rPr lang="en-GB" smtClean="0"/>
              <a:t>25/11/2019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AEA986-419A-457C-BBE7-C16A147F5580}" type="slidenum">
              <a:rPr lang="en-GB" smtClean="0"/>
              <a:t>‹#›</a:t>
            </a:fld>
            <a:endParaRPr lang="en-GB"/>
          </a:p>
        </p:txBody>
      </p:sp>
    </p:spTree>
    <p:extLst>
      <p:ext uri="{BB962C8B-B14F-4D97-AF65-F5344CB8AC3E}">
        <p14:creationId xmlns:p14="http://schemas.microsoft.com/office/powerpoint/2010/main" val="38056404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www.pshe-association.org.uk/curriculum-and-resources/resources/creating-pshe-education-policy-your-school"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pshe-association.org.uk/curriculum-and-resources/resources/relationships-education-and-rse-guides-supporting"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www.gov.uk/government/news/relationships-education-relationships-and-sex-education-rse-and-health-education-faqs?utm_source=2b45920e-083a-44ad-9c3f-16fed9168d3f&amp;utm_medium=email&amp;utm_campaign=govuk-notifications&amp;utm_content=immediate" TargetMode="External"/><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hyperlink" Target="https://www.gov.uk/government/publications/relationships-sex-and-health-education-guides-for-schools?utm_source=4e32b008-7c1e-40eb-b0ee-d3d05e10d9a7&amp;utm_medium=email&amp;utm_campaign=govuk-notifications&amp;utm_content=immediate"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assets.publishing.service.gov.uk/government/uploads/system/uploads/attachment_data/file/843108/School_inspection_handbook_-_section_5.pdf" TargetMode="External"/><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hyperlink" Target="https://www.gov.uk/government/publications/keeping-children-safe-in-education--2" TargetMode="External"/><Relationship Id="rId4" Type="http://schemas.openxmlformats.org/officeDocument/2006/relationships/hyperlink" Target="https://www.gov.uk/government/speeches/amanda-spielman-at-stonewall"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www.pshe-association.org.uk/curriculum-and-resources/search-for-resources?combine=&amp;field_resource_source_tid%5b%5d=58&amp;date_filter%5bvalue%5d%5bdate%5d=&amp;date_filter_1%5bvalue%5d%5bdate%5d=&amp;items_per_page=10" TargetMode="External"/><Relationship Id="rId3" Type="http://schemas.openxmlformats.org/officeDocument/2006/relationships/hyperlink" Target="https://www.pshe-association.org.uk/curriculum-and-resources/resources/programme-study-pshe-education-key-stages-1%E2%80%935" TargetMode="External"/><Relationship Id="rId7" Type="http://schemas.openxmlformats.org/officeDocument/2006/relationships/hyperlink" Target="https://www.sexeducationforum.org.uk/resources/advice-guidance/roadmap-statutory-rse-0" TargetMode="External"/><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hyperlink" Target="https://www.pshe-association.org.uk/curriculum-and-resources/resources/preparing-statutory-rse-and-relationships" TargetMode="External"/><Relationship Id="rId5" Type="http://schemas.openxmlformats.org/officeDocument/2006/relationships/hyperlink" Target="https://www.pshe-association.org.uk/content/guidance-and-lessons-teaching-about-mental-health" TargetMode="External"/><Relationship Id="rId4" Type="http://schemas.openxmlformats.org/officeDocument/2006/relationships/hyperlink" Target="https://www.pshe-association.org.uk/curriculum-and-resources/resources/mapping-pshe-association-programme-study-new" TargetMode="External"/><Relationship Id="rId9" Type="http://schemas.openxmlformats.org/officeDocument/2006/relationships/hyperlink" Target="https://www.pshe-association.org.uk/curriculum-and-resources/resources/relationships-education-and-rse-guides-supporting"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www.pshe-association.org.uk/"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assets.publishing.service.gov.uk/government/uploads/system/uploads/attachment_data/file/781150/Draft_guidance_Relationships_Education__Relationships_and_Sex_Education__RSE__and_Health_Education2.pdf"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naht.org.uk/news-and-opinion/news/curriculum-and-assessment-news/naht-responds-to-call-for-evidence-on-pshe-and-rse/" TargetMode="External"/><Relationship Id="rId2" Type="http://schemas.openxmlformats.org/officeDocument/2006/relationships/hyperlink" Target="https://assets.publishing.service.gov.uk/government/uploads/system/uploads/attachment_data/file/687010/Teacher_Voice_report_Summer_2017.pdf" TargetMode="Externa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hyperlink" Target="https://www.pshe-association.org.uk/content/pshe-education-planning-toolkits" TargetMode="External"/><Relationship Id="rId4" Type="http://schemas.openxmlformats.org/officeDocument/2006/relationships/hyperlink" Target="https://www.pshe-association.org.uk/curriculum-and-resources/resources/models-delivery-pshe-education-and-use-vertical"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pshe-association.org.uk/curriculum-and-resources/resources/programme-study-pshe-education-key-stages-1%E2%80%935"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pshe-association.org.uk/news/pshe-education-most-common-approach-careers"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pshe-association.org.uk/curriculum-and-resources/resources/curriculum-life-case-statutory-pshe-education" TargetMode="External"/><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hyperlink" Target="https://www.probonoeconomics.com/cases/pshe-association" TargetMode="External"/><Relationship Id="rId4" Type="http://schemas.openxmlformats.org/officeDocument/2006/relationships/hyperlink" Target="https://assets.publishing.service.gov.uk/government/uploads/system/uploads/attachment_data/file/412291/Personal_Social_Health_and_Economic__PSHE__Education_12_3.pdf"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s://www.pshe-association.org.uk/curriculum-and-resources/resources/writing-your-rse-policy-guidance-pshe-association"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3125542"/>
            <a:ext cx="12192000" cy="188537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p:cNvSpPr txBox="1"/>
          <p:nvPr/>
        </p:nvSpPr>
        <p:spPr>
          <a:xfrm>
            <a:off x="2288047" y="3621082"/>
            <a:ext cx="9852088" cy="923330"/>
          </a:xfrm>
          <a:prstGeom prst="rect">
            <a:avLst/>
          </a:prstGeom>
          <a:noFill/>
        </p:spPr>
        <p:txBody>
          <a:bodyPr wrap="square" rtlCol="0">
            <a:spAutoFit/>
          </a:bodyPr>
          <a:lstStyle/>
          <a:p>
            <a:r>
              <a:rPr lang="en-GB" sz="2600" b="1" dirty="0" smtClean="0">
                <a:solidFill>
                  <a:schemeClr val="bg1"/>
                </a:solidFill>
              </a:rPr>
              <a:t>Getting your PSHE education ready for statutory Relationships and Sex Education, Health Education and the new Ofsted framework</a:t>
            </a:r>
            <a:endParaRPr lang="en-GB" sz="2600" b="1" dirty="0">
              <a:solidFill>
                <a:schemeClr val="bg1"/>
              </a:solidFill>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9089" y="3558142"/>
            <a:ext cx="1747016" cy="986270"/>
          </a:xfrm>
          <a:prstGeom prst="rect">
            <a:avLst/>
          </a:prstGeom>
        </p:spPr>
      </p:pic>
      <p:sp>
        <p:nvSpPr>
          <p:cNvPr id="10" name="TextBox 9"/>
          <p:cNvSpPr txBox="1"/>
          <p:nvPr/>
        </p:nvSpPr>
        <p:spPr>
          <a:xfrm>
            <a:off x="-269439" y="664617"/>
            <a:ext cx="12031363" cy="630942"/>
          </a:xfrm>
          <a:prstGeom prst="rect">
            <a:avLst/>
          </a:prstGeom>
          <a:noFill/>
        </p:spPr>
        <p:txBody>
          <a:bodyPr wrap="square" rtlCol="0">
            <a:spAutoFit/>
          </a:bodyPr>
          <a:lstStyle/>
          <a:p>
            <a:pPr algn="r"/>
            <a:r>
              <a:rPr lang="en-GB" sz="3500" dirty="0" smtClean="0">
                <a:solidFill>
                  <a:schemeClr val="tx1">
                    <a:lumMod val="50000"/>
                    <a:lumOff val="50000"/>
                  </a:schemeClr>
                </a:solidFill>
                <a:latin typeface="+mj-lt"/>
              </a:rPr>
              <a:t>Key stages 3 &amp; 4</a:t>
            </a:r>
            <a:endParaRPr lang="en-GB" sz="3500" dirty="0">
              <a:solidFill>
                <a:schemeClr val="tx1">
                  <a:lumMod val="50000"/>
                  <a:lumOff val="50000"/>
                </a:schemeClr>
              </a:solidFill>
              <a:latin typeface="+mj-lt"/>
            </a:endParaRPr>
          </a:p>
        </p:txBody>
      </p:sp>
      <p:sp>
        <p:nvSpPr>
          <p:cNvPr id="11" name="Rectangle 10"/>
          <p:cNvSpPr/>
          <p:nvPr/>
        </p:nvSpPr>
        <p:spPr>
          <a:xfrm>
            <a:off x="2193230" y="3391630"/>
            <a:ext cx="73152" cy="14465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Footer Placeholder 2"/>
          <p:cNvSpPr>
            <a:spLocks noGrp="1"/>
          </p:cNvSpPr>
          <p:nvPr>
            <p:ph type="ftr" sz="quarter" idx="11"/>
          </p:nvPr>
        </p:nvSpPr>
        <p:spPr>
          <a:xfrm>
            <a:off x="4038600" y="6356350"/>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16438442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p:cNvSpPr txBox="1"/>
          <p:nvPr/>
        </p:nvSpPr>
        <p:spPr>
          <a:xfrm>
            <a:off x="2431600" y="7055531"/>
            <a:ext cx="9015984" cy="553998"/>
          </a:xfrm>
          <a:prstGeom prst="rect">
            <a:avLst/>
          </a:prstGeom>
          <a:noFill/>
        </p:spPr>
        <p:txBody>
          <a:bodyPr wrap="square" rtlCol="0">
            <a:spAutoFit/>
          </a:bodyPr>
          <a:lstStyle/>
          <a:p>
            <a:r>
              <a:rPr lang="en-GB" sz="3000" b="1" dirty="0" smtClean="0">
                <a:solidFill>
                  <a:schemeClr val="bg1"/>
                </a:solidFill>
              </a:rPr>
              <a:t>Statutory Relationships </a:t>
            </a:r>
            <a:r>
              <a:rPr lang="en-GB" sz="3000" b="1" dirty="0">
                <a:solidFill>
                  <a:schemeClr val="bg1"/>
                </a:solidFill>
              </a:rPr>
              <a:t>E</a:t>
            </a:r>
            <a:r>
              <a:rPr lang="en-GB" sz="3000" b="1" dirty="0" smtClean="0">
                <a:solidFill>
                  <a:schemeClr val="bg1"/>
                </a:solidFill>
              </a:rPr>
              <a:t>ducation and Health Education</a:t>
            </a:r>
            <a:endParaRPr lang="en-GB" sz="3000" b="1" dirty="0">
              <a:solidFill>
                <a:schemeClr val="bg1"/>
              </a:solidFill>
            </a:endParaRPr>
          </a:p>
        </p:txBody>
      </p:sp>
      <p:sp>
        <p:nvSpPr>
          <p:cNvPr id="17" name="TextBox 16"/>
          <p:cNvSpPr txBox="1"/>
          <p:nvPr/>
        </p:nvSpPr>
        <p:spPr>
          <a:xfrm>
            <a:off x="315548" y="185973"/>
            <a:ext cx="10219101" cy="523220"/>
          </a:xfrm>
          <a:prstGeom prst="rect">
            <a:avLst/>
          </a:prstGeom>
          <a:noFill/>
        </p:spPr>
        <p:txBody>
          <a:bodyPr wrap="square" rtlCol="0">
            <a:spAutoFit/>
          </a:bodyPr>
          <a:lstStyle/>
          <a:p>
            <a:r>
              <a:rPr lang="en-GB" sz="2700" b="1" dirty="0" smtClean="0">
                <a:solidFill>
                  <a:schemeClr val="bg1"/>
                </a:solidFill>
              </a:rPr>
              <a:t>How can we get the right RSE policy in place? (cont’d)</a:t>
            </a:r>
            <a:endParaRPr lang="en-GB" sz="2700" b="1" dirty="0">
              <a:solidFill>
                <a:schemeClr val="bg1"/>
              </a:solidFill>
            </a:endParaRP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a:t>
            </a:r>
            <a:r>
              <a:rPr lang="en-GB" b="1" dirty="0" smtClean="0">
                <a:solidFill>
                  <a:schemeClr val="tx1">
                    <a:lumMod val="50000"/>
                    <a:lumOff val="50000"/>
                  </a:schemeClr>
                </a:solidFill>
              </a:rPr>
              <a:t>3 </a:t>
            </a:r>
            <a:r>
              <a:rPr lang="en-GB" b="1" dirty="0">
                <a:solidFill>
                  <a:schemeClr val="tx1">
                    <a:lumMod val="50000"/>
                    <a:lumOff val="50000"/>
                  </a:schemeClr>
                </a:solidFill>
              </a:rPr>
              <a:t>&amp; </a:t>
            </a:r>
            <a:r>
              <a:rPr lang="en-GB" b="1" dirty="0" smtClean="0">
                <a:solidFill>
                  <a:schemeClr val="tx1">
                    <a:lumMod val="50000"/>
                    <a:lumOff val="50000"/>
                  </a:schemeClr>
                </a:solidFill>
              </a:rPr>
              <a:t>4</a:t>
            </a:r>
            <a:endParaRPr lang="en-GB" b="1" dirty="0">
              <a:solidFill>
                <a:schemeClr val="tx1">
                  <a:lumMod val="50000"/>
                  <a:lumOff val="50000"/>
                </a:schemeClr>
              </a:solidFill>
            </a:endParaRPr>
          </a:p>
        </p:txBody>
      </p:sp>
      <p:sp>
        <p:nvSpPr>
          <p:cNvPr id="10" name="Footer Placeholder 2"/>
          <p:cNvSpPr>
            <a:spLocks noGrp="1"/>
          </p:cNvSpPr>
          <p:nvPr>
            <p:ph type="ftr" sz="quarter" idx="11"/>
          </p:nvPr>
        </p:nvSpPr>
        <p:spPr>
          <a:xfrm>
            <a:off x="4038600" y="6356350"/>
            <a:ext cx="4114800" cy="365125"/>
          </a:xfrm>
        </p:spPr>
        <p:txBody>
          <a:bodyPr/>
          <a:lstStyle/>
          <a:p>
            <a:r>
              <a:rPr lang="en-GB" sz="1200" dirty="0" smtClean="0"/>
              <a:t>© PSHE Association 2019</a:t>
            </a:r>
            <a:endParaRPr lang="en-GB" dirty="0"/>
          </a:p>
        </p:txBody>
      </p:sp>
      <p:pic>
        <p:nvPicPr>
          <p:cNvPr id="11" name="Picture 10"/>
          <p:cNvPicPr>
            <a:picLocks noChangeAspect="1"/>
          </p:cNvPicPr>
          <p:nvPr/>
        </p:nvPicPr>
        <p:blipFill rotWithShape="1">
          <a:blip r:embed="rId3"/>
          <a:srcRect l="11299" t="32150" r="25180" b="10333"/>
          <a:stretch/>
        </p:blipFill>
        <p:spPr>
          <a:xfrm>
            <a:off x="3915641" y="1514914"/>
            <a:ext cx="7953319" cy="4185975"/>
          </a:xfrm>
          <a:prstGeom prst="rect">
            <a:avLst/>
          </a:prstGeom>
        </p:spPr>
      </p:pic>
      <p:sp>
        <p:nvSpPr>
          <p:cNvPr id="12" name="Rectangle 11"/>
          <p:cNvSpPr/>
          <p:nvPr/>
        </p:nvSpPr>
        <p:spPr>
          <a:xfrm>
            <a:off x="586657" y="1607445"/>
            <a:ext cx="4617521" cy="1938992"/>
          </a:xfrm>
          <a:prstGeom prst="rect">
            <a:avLst/>
          </a:prstGeom>
        </p:spPr>
        <p:txBody>
          <a:bodyPr wrap="square">
            <a:spAutoFit/>
          </a:bodyPr>
          <a:lstStyle/>
          <a:p>
            <a:r>
              <a:rPr lang="en-GB" sz="3000" dirty="0" smtClean="0"/>
              <a:t>The new statutory </a:t>
            </a:r>
          </a:p>
          <a:p>
            <a:r>
              <a:rPr lang="en-GB" sz="3000" dirty="0" smtClean="0"/>
              <a:t>guidance outlines requirements </a:t>
            </a:r>
          </a:p>
          <a:p>
            <a:r>
              <a:rPr lang="en-GB" sz="3000" dirty="0" smtClean="0"/>
              <a:t>regarding policies:</a:t>
            </a:r>
            <a:endParaRPr lang="en-GB" sz="3000" dirty="0"/>
          </a:p>
        </p:txBody>
      </p:sp>
    </p:spTree>
    <p:extLst>
      <p:ext uri="{BB962C8B-B14F-4D97-AF65-F5344CB8AC3E}">
        <p14:creationId xmlns:p14="http://schemas.microsoft.com/office/powerpoint/2010/main" val="2846432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p:cNvSpPr txBox="1"/>
          <p:nvPr/>
        </p:nvSpPr>
        <p:spPr>
          <a:xfrm>
            <a:off x="2431600" y="7055531"/>
            <a:ext cx="9015984" cy="553998"/>
          </a:xfrm>
          <a:prstGeom prst="rect">
            <a:avLst/>
          </a:prstGeom>
          <a:noFill/>
        </p:spPr>
        <p:txBody>
          <a:bodyPr wrap="square" rtlCol="0">
            <a:spAutoFit/>
          </a:bodyPr>
          <a:lstStyle/>
          <a:p>
            <a:r>
              <a:rPr lang="en-GB" sz="3000" b="1" dirty="0" smtClean="0">
                <a:solidFill>
                  <a:schemeClr val="bg1"/>
                </a:solidFill>
              </a:rPr>
              <a:t>Statutory Relationships </a:t>
            </a:r>
            <a:r>
              <a:rPr lang="en-GB" sz="3000" b="1" dirty="0">
                <a:solidFill>
                  <a:schemeClr val="bg1"/>
                </a:solidFill>
              </a:rPr>
              <a:t>E</a:t>
            </a:r>
            <a:r>
              <a:rPr lang="en-GB" sz="3000" b="1" dirty="0" smtClean="0">
                <a:solidFill>
                  <a:schemeClr val="bg1"/>
                </a:solidFill>
              </a:rPr>
              <a:t>ducation and Health Education</a:t>
            </a:r>
            <a:endParaRPr lang="en-GB" sz="3000" b="1" dirty="0">
              <a:solidFill>
                <a:schemeClr val="bg1"/>
              </a:solidFill>
            </a:endParaRPr>
          </a:p>
        </p:txBody>
      </p:sp>
      <p:sp>
        <p:nvSpPr>
          <p:cNvPr id="17" name="TextBox 16"/>
          <p:cNvSpPr txBox="1"/>
          <p:nvPr/>
        </p:nvSpPr>
        <p:spPr>
          <a:xfrm>
            <a:off x="315548" y="185973"/>
            <a:ext cx="10219101" cy="523220"/>
          </a:xfrm>
          <a:prstGeom prst="rect">
            <a:avLst/>
          </a:prstGeom>
          <a:noFill/>
        </p:spPr>
        <p:txBody>
          <a:bodyPr wrap="square" rtlCol="0">
            <a:spAutoFit/>
          </a:bodyPr>
          <a:lstStyle/>
          <a:p>
            <a:r>
              <a:rPr lang="en-GB" sz="2700" b="1" dirty="0" smtClean="0">
                <a:solidFill>
                  <a:schemeClr val="bg1"/>
                </a:solidFill>
              </a:rPr>
              <a:t>What about a policy for Health Education/PSHE education?</a:t>
            </a:r>
            <a:endParaRPr lang="en-GB" sz="2700" b="1" dirty="0">
              <a:solidFill>
                <a:schemeClr val="bg1"/>
              </a:solidFill>
            </a:endParaRP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a:t>
            </a:r>
            <a:r>
              <a:rPr lang="en-GB" b="1" dirty="0" smtClean="0">
                <a:solidFill>
                  <a:schemeClr val="tx1">
                    <a:lumMod val="50000"/>
                    <a:lumOff val="50000"/>
                  </a:schemeClr>
                </a:solidFill>
              </a:rPr>
              <a:t>3 </a:t>
            </a:r>
            <a:r>
              <a:rPr lang="en-GB" b="1" dirty="0">
                <a:solidFill>
                  <a:schemeClr val="tx1">
                    <a:lumMod val="50000"/>
                    <a:lumOff val="50000"/>
                  </a:schemeClr>
                </a:solidFill>
              </a:rPr>
              <a:t>&amp; </a:t>
            </a:r>
            <a:r>
              <a:rPr lang="en-GB" b="1" dirty="0" smtClean="0">
                <a:solidFill>
                  <a:schemeClr val="tx1">
                    <a:lumMod val="50000"/>
                    <a:lumOff val="50000"/>
                  </a:schemeClr>
                </a:solidFill>
              </a:rPr>
              <a:t>4</a:t>
            </a:r>
            <a:endParaRPr lang="en-GB" b="1" dirty="0">
              <a:solidFill>
                <a:schemeClr val="tx1">
                  <a:lumMod val="50000"/>
                  <a:lumOff val="50000"/>
                </a:schemeClr>
              </a:solidFill>
            </a:endParaRPr>
          </a:p>
        </p:txBody>
      </p:sp>
      <p:sp>
        <p:nvSpPr>
          <p:cNvPr id="10" name="Footer Placeholder 2"/>
          <p:cNvSpPr>
            <a:spLocks noGrp="1"/>
          </p:cNvSpPr>
          <p:nvPr>
            <p:ph type="ftr" sz="quarter" idx="11"/>
          </p:nvPr>
        </p:nvSpPr>
        <p:spPr>
          <a:xfrm>
            <a:off x="4038600" y="6356350"/>
            <a:ext cx="4114800" cy="365125"/>
          </a:xfrm>
        </p:spPr>
        <p:txBody>
          <a:bodyPr/>
          <a:lstStyle/>
          <a:p>
            <a:r>
              <a:rPr lang="en-GB" sz="1200" dirty="0" smtClean="0"/>
              <a:t>© PSHE Association 2019</a:t>
            </a:r>
            <a:endParaRPr lang="en-GB" dirty="0"/>
          </a:p>
        </p:txBody>
      </p:sp>
      <p:sp>
        <p:nvSpPr>
          <p:cNvPr id="12" name="Rectangle 11"/>
          <p:cNvSpPr/>
          <p:nvPr/>
        </p:nvSpPr>
        <p:spPr>
          <a:xfrm>
            <a:off x="586657" y="1607445"/>
            <a:ext cx="10589343" cy="3847207"/>
          </a:xfrm>
          <a:prstGeom prst="rect">
            <a:avLst/>
          </a:prstGeom>
        </p:spPr>
        <p:txBody>
          <a:bodyPr wrap="square">
            <a:spAutoFit/>
          </a:bodyPr>
          <a:lstStyle/>
          <a:p>
            <a:pPr marL="457200" indent="-457200">
              <a:buFont typeface="Arial" panose="020B0604020202020204" pitchFamily="34" charset="0"/>
              <a:buChar char="•"/>
            </a:pPr>
            <a:r>
              <a:rPr lang="en-GB" sz="3200" dirty="0"/>
              <a:t>Schools do not have to have a policy for Health Education, or for broader PSHE education, but we would recommend having a PSHE policy that includes </a:t>
            </a:r>
            <a:r>
              <a:rPr lang="en-GB" sz="3200" dirty="0" smtClean="0"/>
              <a:t>(or </a:t>
            </a:r>
            <a:r>
              <a:rPr lang="en-GB" sz="3200" dirty="0"/>
              <a:t>links </a:t>
            </a:r>
            <a:r>
              <a:rPr lang="en-GB" sz="3200" dirty="0" smtClean="0"/>
              <a:t>to) your </a:t>
            </a:r>
            <a:r>
              <a:rPr lang="en-GB" sz="3200" dirty="0"/>
              <a:t>RSE policy and includes specific information on Health Education</a:t>
            </a:r>
            <a:r>
              <a:rPr lang="en-GB" sz="3200" dirty="0" smtClean="0"/>
              <a:t>.</a:t>
            </a:r>
          </a:p>
          <a:p>
            <a:pPr marL="457200" indent="-457200">
              <a:buFont typeface="Arial" panose="020B0604020202020204" pitchFamily="34" charset="0"/>
              <a:buChar char="•"/>
            </a:pPr>
            <a:endParaRPr lang="en-GB" sz="2000" dirty="0" smtClean="0"/>
          </a:p>
          <a:p>
            <a:pPr marL="457200" indent="-457200">
              <a:buFont typeface="Arial" panose="020B0604020202020204" pitchFamily="34" charset="0"/>
              <a:buChar char="•"/>
            </a:pPr>
            <a:r>
              <a:rPr lang="en-GB" sz="3200" dirty="0" smtClean="0"/>
              <a:t>See </a:t>
            </a:r>
            <a:r>
              <a:rPr lang="en-GB" sz="3200" dirty="0" smtClean="0">
                <a:hlinkClick r:id="rId3"/>
              </a:rPr>
              <a:t>our guidance on creating a PSHE education policy for your school</a:t>
            </a:r>
            <a:endParaRPr lang="en-GB" sz="3200" dirty="0"/>
          </a:p>
        </p:txBody>
      </p:sp>
    </p:spTree>
    <p:extLst>
      <p:ext uri="{BB962C8B-B14F-4D97-AF65-F5344CB8AC3E}">
        <p14:creationId xmlns:p14="http://schemas.microsoft.com/office/powerpoint/2010/main" val="13102325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387741" y="137845"/>
            <a:ext cx="9015984" cy="615553"/>
          </a:xfrm>
          <a:prstGeom prst="rect">
            <a:avLst/>
          </a:prstGeom>
          <a:noFill/>
        </p:spPr>
        <p:txBody>
          <a:bodyPr wrap="square" rtlCol="0">
            <a:spAutoFit/>
          </a:bodyPr>
          <a:lstStyle/>
          <a:p>
            <a:r>
              <a:rPr lang="en-GB" sz="3400" b="1" dirty="0" smtClean="0">
                <a:solidFill>
                  <a:schemeClr val="bg1"/>
                </a:solidFill>
              </a:rPr>
              <a:t>What about engaging with parents?</a:t>
            </a:r>
            <a:endParaRPr lang="en-GB" sz="3400" b="1" dirty="0">
              <a:solidFill>
                <a:schemeClr val="bg1"/>
              </a:solidFill>
            </a:endParaRP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11" name="TextBox 10"/>
          <p:cNvSpPr txBox="1"/>
          <p:nvPr/>
        </p:nvSpPr>
        <p:spPr>
          <a:xfrm>
            <a:off x="387740" y="1079596"/>
            <a:ext cx="11547585" cy="5832366"/>
          </a:xfrm>
          <a:prstGeom prst="rect">
            <a:avLst/>
          </a:prstGeom>
          <a:noFill/>
        </p:spPr>
        <p:txBody>
          <a:bodyPr wrap="square" rtlCol="0">
            <a:spAutoFit/>
          </a:bodyPr>
          <a:lstStyle/>
          <a:p>
            <a:pPr marL="342900" indent="-342900">
              <a:buFont typeface="Arial" panose="020B0604020202020204" pitchFamily="34" charset="0"/>
              <a:buChar char="•"/>
            </a:pPr>
            <a:r>
              <a:rPr lang="en-GB" sz="2300" b="1" dirty="0" smtClean="0"/>
              <a:t>Open dialogue: </a:t>
            </a:r>
            <a:r>
              <a:rPr lang="en-GB" sz="2300" dirty="0" smtClean="0"/>
              <a:t>It </a:t>
            </a:r>
            <a:r>
              <a:rPr lang="en-GB" sz="2300" dirty="0"/>
              <a:t>is important to create and maintain an open dialogue between parents and teachers as early as possible. As the </a:t>
            </a:r>
            <a:r>
              <a:rPr lang="en-GB" sz="2300" dirty="0" err="1"/>
              <a:t>DfE</a:t>
            </a:r>
            <a:r>
              <a:rPr lang="en-GB" sz="2300" dirty="0"/>
              <a:t> statutory guidance states: </a:t>
            </a:r>
            <a:r>
              <a:rPr lang="en-GB" sz="2300" i="1" dirty="0"/>
              <a:t>‘Parents should be given every opportunity to understand the purpose and content of Relationships Education and RSE. Good communication and opportunities for parents to understand and ask questions about the school’s approach help increase confidence in the curriculum.’  </a:t>
            </a:r>
            <a:r>
              <a:rPr lang="en-GB" sz="2300" i="1" dirty="0" smtClean="0"/>
              <a:t>    </a:t>
            </a:r>
          </a:p>
          <a:p>
            <a:endParaRPr lang="en-GB" sz="1400" i="1" dirty="0" smtClean="0"/>
          </a:p>
          <a:p>
            <a:pPr marL="342900" indent="-342900">
              <a:buFont typeface="Arial" panose="020B0604020202020204" pitchFamily="34" charset="0"/>
              <a:buChar char="•"/>
            </a:pPr>
            <a:r>
              <a:rPr lang="en-GB" sz="2300" b="1" dirty="0" smtClean="0"/>
              <a:t>It’s not all about sex!: </a:t>
            </a:r>
            <a:r>
              <a:rPr lang="en-GB" sz="2300" dirty="0" smtClean="0"/>
              <a:t>Schools should engage with parents about the whole of the PSHE education curriculum from the beginning of their child’s school career. This will foster a greater understanding of (and support for) a subject that encompasses diverse topics from </a:t>
            </a:r>
            <a:r>
              <a:rPr lang="en-GB" sz="2300" dirty="0"/>
              <a:t> first aid and  healthy eating to mental wellbeing and staying safe </a:t>
            </a:r>
            <a:r>
              <a:rPr lang="en-GB" sz="2300" dirty="0" smtClean="0"/>
              <a:t>online, rather than allowing parents to see this as a subject that’s just about sex.</a:t>
            </a:r>
          </a:p>
          <a:p>
            <a:endParaRPr lang="en-GB" sz="1400" i="1" dirty="0" smtClean="0"/>
          </a:p>
          <a:p>
            <a:pPr marL="342900" indent="-342900">
              <a:buFont typeface="Arial" panose="020B0604020202020204" pitchFamily="34" charset="0"/>
              <a:buChar char="•"/>
            </a:pPr>
            <a:r>
              <a:rPr lang="en-GB" sz="2300" b="1" dirty="0" smtClean="0"/>
              <a:t>Mechanisms for engagement: </a:t>
            </a:r>
            <a:r>
              <a:rPr lang="en-GB" sz="2300" dirty="0" smtClean="0"/>
              <a:t>Most </a:t>
            </a:r>
            <a:r>
              <a:rPr lang="en-GB" sz="2300" dirty="0"/>
              <a:t>schools have existing mechanisms in place to engage </a:t>
            </a:r>
            <a:r>
              <a:rPr lang="en-GB" sz="2300" dirty="0" smtClean="0"/>
              <a:t>parents. They should </a:t>
            </a:r>
            <a:r>
              <a:rPr lang="en-GB" sz="2300" dirty="0"/>
              <a:t>continue to use these as their means of engaging parents with </a:t>
            </a:r>
            <a:r>
              <a:rPr lang="en-GB" sz="2300" dirty="0" smtClean="0"/>
              <a:t>all aspects of PSHE including RSE and Health </a:t>
            </a:r>
            <a:r>
              <a:rPr lang="en-GB" sz="2300" dirty="0"/>
              <a:t>Education – there is no requirement that this should involve </a:t>
            </a:r>
            <a:r>
              <a:rPr lang="en-GB" sz="2300" dirty="0" smtClean="0"/>
              <a:t>new or additional mechanisms</a:t>
            </a:r>
            <a:r>
              <a:rPr lang="en-GB" sz="2300" dirty="0"/>
              <a:t>. </a:t>
            </a:r>
            <a:endParaRPr lang="en-GB" sz="2300" dirty="0" smtClean="0"/>
          </a:p>
          <a:p>
            <a:endParaRPr lang="en-GB" sz="2300" dirty="0"/>
          </a:p>
        </p:txBody>
      </p:sp>
      <p:sp>
        <p:nvSpPr>
          <p:cNvPr id="6" name="TextBox 5"/>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a:t>
            </a:r>
            <a:r>
              <a:rPr lang="en-GB" b="1" dirty="0" smtClean="0">
                <a:solidFill>
                  <a:schemeClr val="tx1">
                    <a:lumMod val="50000"/>
                    <a:lumOff val="50000"/>
                  </a:schemeClr>
                </a:solidFill>
              </a:rPr>
              <a:t>3 </a:t>
            </a:r>
            <a:r>
              <a:rPr lang="en-GB" b="1" dirty="0">
                <a:solidFill>
                  <a:schemeClr val="tx1">
                    <a:lumMod val="50000"/>
                    <a:lumOff val="50000"/>
                  </a:schemeClr>
                </a:solidFill>
              </a:rPr>
              <a:t>&amp; </a:t>
            </a:r>
            <a:r>
              <a:rPr lang="en-GB" b="1" dirty="0" smtClean="0">
                <a:solidFill>
                  <a:schemeClr val="tx1">
                    <a:lumMod val="50000"/>
                    <a:lumOff val="50000"/>
                  </a:schemeClr>
                </a:solidFill>
              </a:rPr>
              <a:t>4</a:t>
            </a:r>
            <a:endParaRPr lang="en-GB" b="1" dirty="0">
              <a:solidFill>
                <a:schemeClr val="tx1">
                  <a:lumMod val="50000"/>
                  <a:lumOff val="50000"/>
                </a:schemeClr>
              </a:solidFill>
            </a:endParaRPr>
          </a:p>
        </p:txBody>
      </p:sp>
      <p:sp>
        <p:nvSpPr>
          <p:cNvPr id="10" name="Footer Placeholder 2"/>
          <p:cNvSpPr>
            <a:spLocks noGrp="1"/>
          </p:cNvSpPr>
          <p:nvPr>
            <p:ph type="ftr" sz="quarter" idx="11"/>
          </p:nvPr>
        </p:nvSpPr>
        <p:spPr>
          <a:xfrm>
            <a:off x="4038600" y="6497664"/>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12492117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387741" y="1815666"/>
            <a:ext cx="10515600" cy="4351338"/>
          </a:xfrm>
        </p:spPr>
        <p:txBody>
          <a:bodyPr>
            <a:normAutofit/>
          </a:bodyPr>
          <a:lstStyle/>
          <a:p>
            <a:pPr marL="342900" indent="-342900"/>
            <a:r>
              <a:rPr lang="en-GB" b="1" dirty="0" smtClean="0"/>
              <a:t>PSHE Association guide </a:t>
            </a:r>
            <a:r>
              <a:rPr lang="en-GB" b="1" dirty="0"/>
              <a:t>to parental engagement: </a:t>
            </a:r>
            <a:r>
              <a:rPr lang="en-GB" dirty="0" smtClean="0">
                <a:hlinkClick r:id="rId2"/>
              </a:rPr>
              <a:t>This guide </a:t>
            </a:r>
            <a:r>
              <a:rPr lang="en-GB" dirty="0" smtClean="0"/>
              <a:t>will support secondary schools to communicate positively with parents about Relationships and Sex Education and includes a template letter, parent workshop plan and overview of statutory requirements regarding withdrawal of pupils from sex education.</a:t>
            </a:r>
          </a:p>
        </p:txBody>
      </p:sp>
      <p:sp>
        <p:nvSpPr>
          <p:cNvPr id="4" name="Rectangle 3"/>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387741" y="137845"/>
            <a:ext cx="10006424" cy="1138773"/>
          </a:xfrm>
          <a:prstGeom prst="rect">
            <a:avLst/>
          </a:prstGeom>
          <a:noFill/>
        </p:spPr>
        <p:txBody>
          <a:bodyPr wrap="square" rtlCol="0">
            <a:spAutoFit/>
          </a:bodyPr>
          <a:lstStyle/>
          <a:p>
            <a:r>
              <a:rPr lang="en-GB" sz="3400" b="1" dirty="0" smtClean="0">
                <a:solidFill>
                  <a:schemeClr val="bg1"/>
                </a:solidFill>
              </a:rPr>
              <a:t>What about engaging with parents? </a:t>
            </a:r>
            <a:r>
              <a:rPr lang="en-GB" sz="3400" b="1" dirty="0">
                <a:solidFill>
                  <a:schemeClr val="bg1"/>
                </a:solidFill>
              </a:rPr>
              <a:t>(continued)</a:t>
            </a:r>
          </a:p>
          <a:p>
            <a:endParaRPr lang="en-GB" sz="3400" b="1" dirty="0">
              <a:solidFill>
                <a:schemeClr val="bg1"/>
              </a:solidFill>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a:t>
            </a:r>
            <a:r>
              <a:rPr lang="en-GB" b="1" dirty="0" smtClean="0">
                <a:solidFill>
                  <a:schemeClr val="tx1">
                    <a:lumMod val="50000"/>
                    <a:lumOff val="50000"/>
                  </a:schemeClr>
                </a:solidFill>
              </a:rPr>
              <a:t>3 </a:t>
            </a:r>
            <a:r>
              <a:rPr lang="en-GB" b="1" dirty="0">
                <a:solidFill>
                  <a:schemeClr val="tx1">
                    <a:lumMod val="50000"/>
                    <a:lumOff val="50000"/>
                  </a:schemeClr>
                </a:solidFill>
              </a:rPr>
              <a:t>&amp; </a:t>
            </a:r>
            <a:r>
              <a:rPr lang="en-GB" b="1" dirty="0" smtClean="0">
                <a:solidFill>
                  <a:schemeClr val="tx1">
                    <a:lumMod val="50000"/>
                    <a:lumOff val="50000"/>
                  </a:schemeClr>
                </a:solidFill>
              </a:rPr>
              <a:t>4</a:t>
            </a:r>
            <a:endParaRPr lang="en-GB" b="1" dirty="0">
              <a:solidFill>
                <a:schemeClr val="tx1">
                  <a:lumMod val="50000"/>
                  <a:lumOff val="50000"/>
                </a:schemeClr>
              </a:solidFill>
            </a:endParaRPr>
          </a:p>
        </p:txBody>
      </p:sp>
      <p:sp>
        <p:nvSpPr>
          <p:cNvPr id="8" name="Footer Placeholder 2"/>
          <p:cNvSpPr>
            <a:spLocks noGrp="1"/>
          </p:cNvSpPr>
          <p:nvPr>
            <p:ph type="ftr" sz="quarter" idx="11"/>
          </p:nvPr>
        </p:nvSpPr>
        <p:spPr>
          <a:xfrm>
            <a:off x="4038600" y="6356350"/>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11805404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p:cNvSpPr txBox="1"/>
          <p:nvPr/>
        </p:nvSpPr>
        <p:spPr>
          <a:xfrm>
            <a:off x="2431600" y="7055531"/>
            <a:ext cx="9015984" cy="553998"/>
          </a:xfrm>
          <a:prstGeom prst="rect">
            <a:avLst/>
          </a:prstGeom>
          <a:noFill/>
        </p:spPr>
        <p:txBody>
          <a:bodyPr wrap="square" rtlCol="0">
            <a:spAutoFit/>
          </a:bodyPr>
          <a:lstStyle/>
          <a:p>
            <a:r>
              <a:rPr lang="en-GB" sz="3000" b="1" dirty="0" smtClean="0">
                <a:solidFill>
                  <a:schemeClr val="bg1"/>
                </a:solidFill>
              </a:rPr>
              <a:t>Statutory Relationships </a:t>
            </a:r>
            <a:r>
              <a:rPr lang="en-GB" sz="3000" b="1" dirty="0">
                <a:solidFill>
                  <a:schemeClr val="bg1"/>
                </a:solidFill>
              </a:rPr>
              <a:t>E</a:t>
            </a:r>
            <a:r>
              <a:rPr lang="en-GB" sz="3000" b="1" dirty="0" smtClean="0">
                <a:solidFill>
                  <a:schemeClr val="bg1"/>
                </a:solidFill>
              </a:rPr>
              <a:t>ducation and Health Education</a:t>
            </a:r>
            <a:endParaRPr lang="en-GB" sz="3000" b="1" dirty="0">
              <a:solidFill>
                <a:schemeClr val="bg1"/>
              </a:solidFill>
            </a:endParaRPr>
          </a:p>
        </p:txBody>
      </p:sp>
      <p:sp>
        <p:nvSpPr>
          <p:cNvPr id="17" name="TextBox 16"/>
          <p:cNvSpPr txBox="1"/>
          <p:nvPr/>
        </p:nvSpPr>
        <p:spPr>
          <a:xfrm>
            <a:off x="387741" y="137845"/>
            <a:ext cx="9015984" cy="615553"/>
          </a:xfrm>
          <a:prstGeom prst="rect">
            <a:avLst/>
          </a:prstGeom>
          <a:noFill/>
        </p:spPr>
        <p:txBody>
          <a:bodyPr wrap="square" rtlCol="0">
            <a:spAutoFit/>
          </a:bodyPr>
          <a:lstStyle/>
          <a:p>
            <a:r>
              <a:rPr lang="en-GB" sz="3400" b="1" dirty="0" smtClean="0">
                <a:solidFill>
                  <a:schemeClr val="bg1"/>
                </a:solidFill>
              </a:rPr>
              <a:t>What about engaging with parents? (continued)</a:t>
            </a:r>
            <a:endParaRPr lang="en-GB" sz="3400" b="1" dirty="0">
              <a:solidFill>
                <a:schemeClr val="bg1"/>
              </a:solidFill>
            </a:endParaRP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11" name="TextBox 10"/>
          <p:cNvSpPr txBox="1"/>
          <p:nvPr/>
        </p:nvSpPr>
        <p:spPr>
          <a:xfrm>
            <a:off x="387740" y="1353916"/>
            <a:ext cx="11547585" cy="4339650"/>
          </a:xfrm>
          <a:prstGeom prst="rect">
            <a:avLst/>
          </a:prstGeom>
          <a:noFill/>
        </p:spPr>
        <p:txBody>
          <a:bodyPr wrap="square" rtlCol="0">
            <a:spAutoFit/>
          </a:bodyPr>
          <a:lstStyle/>
          <a:p>
            <a:pPr marL="342900" indent="-342900">
              <a:buFont typeface="Arial" panose="020B0604020202020204" pitchFamily="34" charset="0"/>
              <a:buChar char="•"/>
            </a:pPr>
            <a:r>
              <a:rPr lang="en-GB" sz="2300" b="1" dirty="0" err="1" smtClean="0"/>
              <a:t>DfE</a:t>
            </a:r>
            <a:r>
              <a:rPr lang="en-GB" sz="2300" b="1" dirty="0" smtClean="0"/>
              <a:t> guidance for parents: </a:t>
            </a:r>
            <a:r>
              <a:rPr lang="en-GB" sz="2300" dirty="0" smtClean="0"/>
              <a:t>The Department for Education has </a:t>
            </a:r>
            <a:r>
              <a:rPr lang="en-GB" sz="2300" dirty="0"/>
              <a:t>published </a:t>
            </a:r>
            <a:r>
              <a:rPr lang="en-GB" sz="2300" dirty="0">
                <a:hlinkClick r:id="rId3"/>
              </a:rPr>
              <a:t>a useful list of FAQs for parents </a:t>
            </a:r>
            <a:r>
              <a:rPr lang="en-GB" sz="2300" dirty="0"/>
              <a:t>on the new </a:t>
            </a:r>
            <a:r>
              <a:rPr lang="en-GB" sz="2300" dirty="0" smtClean="0"/>
              <a:t>RSE/Relationships Education requirements</a:t>
            </a:r>
            <a:r>
              <a:rPr lang="en-GB" sz="2300" dirty="0"/>
              <a:t>, and </a:t>
            </a:r>
            <a:r>
              <a:rPr lang="en-GB" sz="2300" dirty="0" smtClean="0">
                <a:hlinkClick r:id="rId4"/>
              </a:rPr>
              <a:t>new </a:t>
            </a:r>
            <a:r>
              <a:rPr lang="en-GB" sz="2300" dirty="0">
                <a:hlinkClick r:id="rId4"/>
              </a:rPr>
              <a:t>guides </a:t>
            </a:r>
            <a:r>
              <a:rPr lang="en-GB" sz="2300" dirty="0" smtClean="0">
                <a:hlinkClick r:id="rId4"/>
              </a:rPr>
              <a:t>for parents </a:t>
            </a:r>
            <a:r>
              <a:rPr lang="en-GB" sz="2300" dirty="0" smtClean="0"/>
              <a:t>on RSE </a:t>
            </a:r>
            <a:r>
              <a:rPr lang="en-GB" sz="2300" dirty="0"/>
              <a:t>and Health </a:t>
            </a:r>
            <a:r>
              <a:rPr lang="en-GB" sz="2300" dirty="0" smtClean="0"/>
              <a:t>Education.</a:t>
            </a:r>
          </a:p>
          <a:p>
            <a:pPr marL="342900" indent="-342900">
              <a:buFont typeface="Arial" panose="020B0604020202020204" pitchFamily="34" charset="0"/>
              <a:buChar char="•"/>
            </a:pPr>
            <a:endParaRPr lang="en-GB" sz="2300" dirty="0" smtClean="0"/>
          </a:p>
          <a:p>
            <a:pPr marL="342900" indent="-342900">
              <a:buFont typeface="Arial" panose="020B0604020202020204" pitchFamily="34" charset="0"/>
              <a:buChar char="•"/>
            </a:pPr>
            <a:r>
              <a:rPr lang="en-GB" sz="2300" b="1" dirty="0" smtClean="0"/>
              <a:t>Key DfE requirements: </a:t>
            </a:r>
            <a:r>
              <a:rPr lang="en-GB" sz="2300" dirty="0" smtClean="0"/>
              <a:t>The DfE is clear that schools </a:t>
            </a:r>
            <a:r>
              <a:rPr lang="en-GB" sz="2300" dirty="0"/>
              <a:t>should publish relevant policies online, and ensure parents are consulted and examples of resources </a:t>
            </a:r>
            <a:r>
              <a:rPr lang="en-GB" sz="2300" dirty="0" smtClean="0"/>
              <a:t>shared.</a:t>
            </a:r>
            <a:endParaRPr lang="en-GB" sz="2300" dirty="0" smtClean="0"/>
          </a:p>
          <a:p>
            <a:pPr marL="342900" indent="-342900">
              <a:buFont typeface="Arial" panose="020B0604020202020204" pitchFamily="34" charset="0"/>
              <a:buChar char="•"/>
            </a:pPr>
            <a:endParaRPr lang="en-GB" sz="2300" dirty="0" smtClean="0"/>
          </a:p>
          <a:p>
            <a:pPr marL="342900" indent="-342900">
              <a:buFont typeface="Arial" panose="020B0604020202020204" pitchFamily="34" charset="0"/>
              <a:buChar char="•"/>
            </a:pPr>
            <a:r>
              <a:rPr lang="en-GB" sz="2300" b="1" dirty="0" smtClean="0"/>
              <a:t>What the </a:t>
            </a:r>
            <a:r>
              <a:rPr lang="en-GB" sz="2300" b="1" dirty="0" err="1" smtClean="0"/>
              <a:t>DfE</a:t>
            </a:r>
            <a:r>
              <a:rPr lang="en-GB" sz="2300" b="1" dirty="0" smtClean="0"/>
              <a:t> says about parents and curriculum content:</a:t>
            </a:r>
          </a:p>
          <a:p>
            <a:endParaRPr lang="en-GB" sz="2300" dirty="0" smtClean="0"/>
          </a:p>
          <a:p>
            <a:pPr lvl="1"/>
            <a:r>
              <a:rPr lang="en-GB" sz="2300" dirty="0" smtClean="0"/>
              <a:t> </a:t>
            </a:r>
            <a:r>
              <a:rPr lang="en-GB" sz="2300" b="1" i="1" dirty="0" smtClean="0"/>
              <a:t>‘What </a:t>
            </a:r>
            <a:r>
              <a:rPr lang="en-GB" sz="2300" b="1" i="1" dirty="0"/>
              <a:t>is taught, and how, is ultimately a decision for the school and consultation does not provide a parental veto on curriculum </a:t>
            </a:r>
            <a:r>
              <a:rPr lang="en-GB" sz="2300" b="1" i="1" dirty="0" smtClean="0"/>
              <a:t>content’. </a:t>
            </a:r>
            <a:endParaRPr lang="en-GB" sz="2300" b="1" i="1" dirty="0"/>
          </a:p>
          <a:p>
            <a:endParaRPr lang="en-GB" sz="2300" i="1" dirty="0" smtClean="0"/>
          </a:p>
        </p:txBody>
      </p:sp>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a:t>
            </a:r>
            <a:r>
              <a:rPr lang="en-GB" b="1" dirty="0" smtClean="0">
                <a:solidFill>
                  <a:schemeClr val="tx1">
                    <a:lumMod val="50000"/>
                    <a:lumOff val="50000"/>
                  </a:schemeClr>
                </a:solidFill>
              </a:rPr>
              <a:t>3 </a:t>
            </a:r>
            <a:r>
              <a:rPr lang="en-GB" b="1" dirty="0">
                <a:solidFill>
                  <a:schemeClr val="tx1">
                    <a:lumMod val="50000"/>
                    <a:lumOff val="50000"/>
                  </a:schemeClr>
                </a:solidFill>
              </a:rPr>
              <a:t>&amp; </a:t>
            </a:r>
            <a:r>
              <a:rPr lang="en-GB" b="1" dirty="0" smtClean="0">
                <a:solidFill>
                  <a:schemeClr val="tx1">
                    <a:lumMod val="50000"/>
                    <a:lumOff val="50000"/>
                  </a:schemeClr>
                </a:solidFill>
              </a:rPr>
              <a:t>4</a:t>
            </a:r>
            <a:endParaRPr lang="en-GB" b="1" dirty="0">
              <a:solidFill>
                <a:schemeClr val="tx1">
                  <a:lumMod val="50000"/>
                  <a:lumOff val="50000"/>
                </a:schemeClr>
              </a:solidFill>
            </a:endParaRPr>
          </a:p>
        </p:txBody>
      </p:sp>
      <p:sp>
        <p:nvSpPr>
          <p:cNvPr id="10" name="Footer Placeholder 2"/>
          <p:cNvSpPr>
            <a:spLocks noGrp="1"/>
          </p:cNvSpPr>
          <p:nvPr>
            <p:ph type="ftr" sz="quarter" idx="11"/>
          </p:nvPr>
        </p:nvSpPr>
        <p:spPr>
          <a:xfrm>
            <a:off x="4038600" y="6356350"/>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28150461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387741" y="137845"/>
            <a:ext cx="10006424" cy="615553"/>
          </a:xfrm>
          <a:prstGeom prst="rect">
            <a:avLst/>
          </a:prstGeom>
          <a:noFill/>
        </p:spPr>
        <p:txBody>
          <a:bodyPr wrap="square" rtlCol="0">
            <a:spAutoFit/>
          </a:bodyPr>
          <a:lstStyle/>
          <a:p>
            <a:r>
              <a:rPr lang="en-GB" sz="3400" b="1" dirty="0" smtClean="0">
                <a:solidFill>
                  <a:schemeClr val="bg1"/>
                </a:solidFill>
              </a:rPr>
              <a:t>What about parental withdrawal from sex education?</a:t>
            </a:r>
            <a:endParaRPr lang="en-GB" sz="3400" b="1" dirty="0">
              <a:solidFill>
                <a:schemeClr val="bg1"/>
              </a:solidFill>
            </a:endParaRP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a:t>
            </a:r>
            <a:r>
              <a:rPr lang="en-GB" b="1" dirty="0" smtClean="0">
                <a:solidFill>
                  <a:schemeClr val="tx1">
                    <a:lumMod val="50000"/>
                    <a:lumOff val="50000"/>
                  </a:schemeClr>
                </a:solidFill>
              </a:rPr>
              <a:t>3 </a:t>
            </a:r>
            <a:r>
              <a:rPr lang="en-GB" b="1" dirty="0">
                <a:solidFill>
                  <a:schemeClr val="tx1">
                    <a:lumMod val="50000"/>
                    <a:lumOff val="50000"/>
                  </a:schemeClr>
                </a:solidFill>
              </a:rPr>
              <a:t>&amp; </a:t>
            </a:r>
            <a:r>
              <a:rPr lang="en-GB" b="1" dirty="0" smtClean="0">
                <a:solidFill>
                  <a:schemeClr val="tx1">
                    <a:lumMod val="50000"/>
                    <a:lumOff val="50000"/>
                  </a:schemeClr>
                </a:solidFill>
              </a:rPr>
              <a:t>4</a:t>
            </a:r>
            <a:endParaRPr lang="en-GB" b="1" dirty="0">
              <a:solidFill>
                <a:schemeClr val="tx1">
                  <a:lumMod val="50000"/>
                  <a:lumOff val="50000"/>
                </a:schemeClr>
              </a:solidFill>
            </a:endParaRPr>
          </a:p>
        </p:txBody>
      </p:sp>
      <p:sp>
        <p:nvSpPr>
          <p:cNvPr id="8" name="Content Placeholder 2"/>
          <p:cNvSpPr txBox="1">
            <a:spLocks/>
          </p:cNvSpPr>
          <p:nvPr/>
        </p:nvSpPr>
        <p:spPr>
          <a:xfrm>
            <a:off x="447675" y="1471616"/>
            <a:ext cx="10937875" cy="474027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600"/>
              </a:spcAft>
              <a:defRPr/>
            </a:pPr>
            <a:r>
              <a:rPr lang="en-GB" altLang="en-US" smtClean="0"/>
              <a:t>Following discussion with the school, </a:t>
            </a:r>
            <a:r>
              <a:rPr lang="en-GB" altLang="en-US" b="1" smtClean="0"/>
              <a:t>parents can withdraw their child from the ‘sex’ elements of RSE</a:t>
            </a:r>
            <a:r>
              <a:rPr lang="en-GB" altLang="en-US" smtClean="0"/>
              <a:t>. It is good practice for parents to meet with the Headteacher.</a:t>
            </a:r>
          </a:p>
          <a:p>
            <a:pPr>
              <a:spcAft>
                <a:spcPts val="600"/>
              </a:spcAft>
              <a:defRPr/>
            </a:pPr>
            <a:r>
              <a:rPr lang="en-GB" altLang="en-US" b="1" smtClean="0"/>
              <a:t>Parents do not have a right to withdraw their child from Health education,  Relationships or any other aspect of PSHE education.</a:t>
            </a:r>
          </a:p>
          <a:p>
            <a:pPr>
              <a:spcAft>
                <a:spcPts val="600"/>
              </a:spcAft>
              <a:defRPr/>
            </a:pPr>
            <a:r>
              <a:rPr lang="en-GB" altLang="en-US" b="1" smtClean="0"/>
              <a:t>There is no right of withdrawal from National Curriculum science </a:t>
            </a:r>
            <a:r>
              <a:rPr lang="en-GB" altLang="en-US" smtClean="0"/>
              <a:t>which includes elements of sex education such as puberty and reproduction.</a:t>
            </a:r>
          </a:p>
          <a:p>
            <a:pPr>
              <a:spcAft>
                <a:spcPts val="600"/>
              </a:spcAft>
              <a:defRPr/>
            </a:pPr>
            <a:r>
              <a:rPr lang="en-GB" altLang="en-US" smtClean="0"/>
              <a:t>Three terms before they turn 16, </a:t>
            </a:r>
            <a:r>
              <a:rPr lang="en-GB" altLang="en-US" b="1" smtClean="0"/>
              <a:t>a student can opt back in to sex education lessons</a:t>
            </a:r>
            <a:r>
              <a:rPr lang="en-GB" altLang="en-US" smtClean="0"/>
              <a:t> against their parents’ wishes. The school has a duty to provide sex ed. during one of the remaining three terms.</a:t>
            </a:r>
          </a:p>
          <a:p>
            <a:pPr marL="0" indent="0">
              <a:spcAft>
                <a:spcPts val="600"/>
              </a:spcAft>
              <a:buFont typeface="Arial" panose="020B0604020202020204" pitchFamily="34" charset="0"/>
              <a:buNone/>
              <a:defRPr/>
            </a:pPr>
            <a:endParaRPr lang="en-GB" altLang="en-US" dirty="0"/>
          </a:p>
        </p:txBody>
      </p:sp>
    </p:spTree>
    <p:extLst>
      <p:ext uri="{BB962C8B-B14F-4D97-AF65-F5344CB8AC3E}">
        <p14:creationId xmlns:p14="http://schemas.microsoft.com/office/powerpoint/2010/main" val="10130954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9069" y="6086266"/>
            <a:ext cx="974875" cy="550361"/>
          </a:xfrm>
          <a:prstGeom prst="rect">
            <a:avLst/>
          </a:prstGeom>
        </p:spPr>
      </p:pic>
      <p:sp>
        <p:nvSpPr>
          <p:cNvPr id="16" name="Rectangle 15"/>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387741" y="258165"/>
            <a:ext cx="10006424" cy="523220"/>
          </a:xfrm>
          <a:prstGeom prst="rect">
            <a:avLst/>
          </a:prstGeom>
          <a:noFill/>
        </p:spPr>
        <p:txBody>
          <a:bodyPr wrap="square" rtlCol="0">
            <a:spAutoFit/>
          </a:bodyPr>
          <a:lstStyle/>
          <a:p>
            <a:r>
              <a:rPr lang="en-GB" sz="2800" b="1" dirty="0" smtClean="0">
                <a:solidFill>
                  <a:schemeClr val="bg1"/>
                </a:solidFill>
              </a:rPr>
              <a:t>Does the new Ofsted framework put greater emphasis on PSHE?</a:t>
            </a:r>
            <a:endParaRPr lang="en-GB" sz="2800" b="1" dirty="0">
              <a:solidFill>
                <a:schemeClr val="bg1"/>
              </a:solidFill>
            </a:endParaRP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2" name="TextBox 1"/>
          <p:cNvSpPr txBox="1"/>
          <p:nvPr/>
        </p:nvSpPr>
        <p:spPr>
          <a:xfrm>
            <a:off x="245921" y="1174860"/>
            <a:ext cx="11244237" cy="6278642"/>
          </a:xfrm>
          <a:prstGeom prst="rect">
            <a:avLst/>
          </a:prstGeom>
          <a:noFill/>
        </p:spPr>
        <p:txBody>
          <a:bodyPr wrap="square" rtlCol="0">
            <a:spAutoFit/>
          </a:bodyPr>
          <a:lstStyle/>
          <a:p>
            <a:pPr marL="342900" indent="-342900">
              <a:buFont typeface="Arial" panose="020B0604020202020204" pitchFamily="34" charset="0"/>
              <a:buChar char="•"/>
            </a:pPr>
            <a:r>
              <a:rPr lang="en-GB" sz="2300" b="1" dirty="0" smtClean="0"/>
              <a:t>Yes, there is more scope for PSHE education to be a focus of inspections under the new framework (including through ‘deep dives’) </a:t>
            </a:r>
            <a:r>
              <a:rPr lang="en-GB" sz="2300" dirty="0" smtClean="0"/>
              <a:t>in providing evidence for key judgements, particularly regarding ‘personal development’. The </a:t>
            </a:r>
            <a:r>
              <a:rPr lang="en-GB" sz="2300" dirty="0" smtClean="0">
                <a:hlinkClick r:id="rId3"/>
              </a:rPr>
              <a:t>new Ofsted inspection handbook </a:t>
            </a:r>
            <a:r>
              <a:rPr lang="en-GB" sz="2300" dirty="0"/>
              <a:t>also refers specifically to the inclusion of the new statutory content in the </a:t>
            </a:r>
            <a:r>
              <a:rPr lang="en-GB" sz="2300" dirty="0" smtClean="0"/>
              <a:t>curriculum, and that </a:t>
            </a:r>
            <a:r>
              <a:rPr lang="en-GB" sz="2300" i="1" dirty="0" smtClean="0"/>
              <a:t>‘if a  </a:t>
            </a:r>
            <a:r>
              <a:rPr lang="en-GB" sz="2300" i="1" dirty="0"/>
              <a:t>school is failing to meet its obligations, inspectors will consider this when reaching the personal development </a:t>
            </a:r>
            <a:r>
              <a:rPr lang="en-GB" sz="2300" i="1" dirty="0" smtClean="0"/>
              <a:t>judgement’</a:t>
            </a:r>
            <a:endParaRPr lang="en-GB" sz="2300" i="1" dirty="0"/>
          </a:p>
          <a:p>
            <a:endParaRPr lang="en-GB" sz="1000" b="1" dirty="0"/>
          </a:p>
          <a:p>
            <a:pPr marL="342900" indent="-342900">
              <a:buFont typeface="Arial" panose="020B0604020202020204" pitchFamily="34" charset="0"/>
              <a:buChar char="•"/>
            </a:pPr>
            <a:r>
              <a:rPr lang="en-GB" sz="2300" dirty="0" smtClean="0"/>
              <a:t>Chief Inspector Amanda </a:t>
            </a:r>
            <a:r>
              <a:rPr lang="en-GB" sz="2300" dirty="0" err="1" smtClean="0"/>
              <a:t>Spielman</a:t>
            </a:r>
            <a:r>
              <a:rPr lang="en-GB" sz="2300" dirty="0" smtClean="0"/>
              <a:t> </a:t>
            </a:r>
            <a:r>
              <a:rPr lang="en-GB" sz="2300" dirty="0" smtClean="0">
                <a:hlinkClick r:id="rId4"/>
              </a:rPr>
              <a:t>said</a:t>
            </a:r>
            <a:r>
              <a:rPr lang="en-GB" sz="2300" dirty="0" smtClean="0"/>
              <a:t> that </a:t>
            </a:r>
            <a:r>
              <a:rPr lang="en-GB" sz="2300" i="1" dirty="0" smtClean="0"/>
              <a:t>“In </a:t>
            </a:r>
            <a:r>
              <a:rPr lang="en-GB" sz="2300" i="1" dirty="0"/>
              <a:t>the new inspection model, we are particularly interested in how schools </a:t>
            </a:r>
            <a:r>
              <a:rPr lang="en-GB" sz="2300" i="1" dirty="0" smtClean="0"/>
              <a:t>contribute </a:t>
            </a:r>
            <a:r>
              <a:rPr lang="en-GB" sz="2300" i="1" dirty="0"/>
              <a:t>to the personal development of children. This area is now a judgement in its own right. </a:t>
            </a:r>
            <a:r>
              <a:rPr lang="en-GB" sz="2300" b="1" i="1" dirty="0"/>
              <a:t>This makes more space in inspection for discussing things like the PSHE lessons</a:t>
            </a:r>
            <a:r>
              <a:rPr lang="en-GB" sz="2300" i="1" dirty="0"/>
              <a:t> in which wider life issues can be explored</a:t>
            </a:r>
            <a:r>
              <a:rPr lang="en-GB" sz="2300" i="1" dirty="0" smtClean="0"/>
              <a:t>.</a:t>
            </a:r>
          </a:p>
          <a:p>
            <a:endParaRPr lang="en-GB" sz="1000" i="1" dirty="0"/>
          </a:p>
          <a:p>
            <a:pPr marL="342900" indent="-342900">
              <a:buFont typeface="Arial" panose="020B0604020202020204" pitchFamily="34" charset="0"/>
              <a:buChar char="•"/>
            </a:pPr>
            <a:r>
              <a:rPr lang="en-GB" sz="2300" dirty="0" smtClean="0"/>
              <a:t>PSHE education also makes a unique contribution to safeguarding, and will support schools to fulfil their statutory duty to teach pupils to keep themselves safe. </a:t>
            </a:r>
            <a:r>
              <a:rPr lang="en-GB" sz="2300" dirty="0"/>
              <a:t>S</a:t>
            </a:r>
            <a:r>
              <a:rPr lang="en-GB" sz="2300" dirty="0" smtClean="0"/>
              <a:t>ee </a:t>
            </a:r>
            <a:r>
              <a:rPr lang="en-GB" sz="2300" dirty="0"/>
              <a:t>the statutory </a:t>
            </a:r>
            <a:r>
              <a:rPr lang="en-GB" sz="2300" dirty="0" smtClean="0">
                <a:solidFill>
                  <a:srgbClr val="FF0000"/>
                </a:solidFill>
                <a:hlinkClick r:id="rId5"/>
              </a:rPr>
              <a:t>‘Keeping children safe in education </a:t>
            </a:r>
            <a:r>
              <a:rPr lang="en-GB" sz="2300" dirty="0">
                <a:solidFill>
                  <a:srgbClr val="FF0000"/>
                </a:solidFill>
                <a:hlinkClick r:id="rId5"/>
              </a:rPr>
              <a:t>guidance </a:t>
            </a:r>
            <a:r>
              <a:rPr lang="en-GB" sz="2300" dirty="0"/>
              <a:t>for schools and colleges on safeguarding </a:t>
            </a:r>
            <a:r>
              <a:rPr lang="en-GB" sz="2300" dirty="0" smtClean="0"/>
              <a:t>children.</a:t>
            </a:r>
          </a:p>
          <a:p>
            <a:pPr marL="342900" indent="-342900">
              <a:buFont typeface="Arial" panose="020B0604020202020204" pitchFamily="34" charset="0"/>
              <a:buChar char="•"/>
            </a:pPr>
            <a:endParaRPr lang="en-GB" sz="2000" dirty="0"/>
          </a:p>
          <a:p>
            <a:endParaRPr lang="en-GB" sz="2000" dirty="0" smtClean="0"/>
          </a:p>
          <a:p>
            <a:pPr marL="457200" indent="-457200">
              <a:buFont typeface="Arial" panose="020B0604020202020204" pitchFamily="34" charset="0"/>
              <a:buChar char="•"/>
            </a:pPr>
            <a:endParaRPr lang="en-GB" sz="2000" dirty="0"/>
          </a:p>
        </p:txBody>
      </p:sp>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a:t>
            </a:r>
            <a:r>
              <a:rPr lang="en-GB" b="1" dirty="0" smtClean="0">
                <a:solidFill>
                  <a:schemeClr val="tx1">
                    <a:lumMod val="50000"/>
                    <a:lumOff val="50000"/>
                  </a:schemeClr>
                </a:solidFill>
              </a:rPr>
              <a:t>3 </a:t>
            </a:r>
            <a:r>
              <a:rPr lang="en-GB" b="1" dirty="0">
                <a:solidFill>
                  <a:schemeClr val="tx1">
                    <a:lumMod val="50000"/>
                    <a:lumOff val="50000"/>
                  </a:schemeClr>
                </a:solidFill>
              </a:rPr>
              <a:t>&amp; </a:t>
            </a:r>
            <a:r>
              <a:rPr lang="en-GB" b="1" dirty="0" smtClean="0">
                <a:solidFill>
                  <a:schemeClr val="tx1">
                    <a:lumMod val="50000"/>
                    <a:lumOff val="50000"/>
                  </a:schemeClr>
                </a:solidFill>
              </a:rPr>
              <a:t>4</a:t>
            </a:r>
            <a:endParaRPr lang="en-GB" b="1" dirty="0">
              <a:solidFill>
                <a:schemeClr val="tx1">
                  <a:lumMod val="50000"/>
                  <a:lumOff val="50000"/>
                </a:schemeClr>
              </a:solidFill>
            </a:endParaRPr>
          </a:p>
        </p:txBody>
      </p:sp>
      <p:sp>
        <p:nvSpPr>
          <p:cNvPr id="10" name="Footer Placeholder 2"/>
          <p:cNvSpPr>
            <a:spLocks noGrp="1"/>
          </p:cNvSpPr>
          <p:nvPr>
            <p:ph type="ftr" sz="quarter" idx="11"/>
          </p:nvPr>
        </p:nvSpPr>
        <p:spPr>
          <a:xfrm>
            <a:off x="4038600" y="6356350"/>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42791198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387741" y="137845"/>
            <a:ext cx="9015984" cy="615553"/>
          </a:xfrm>
          <a:prstGeom prst="rect">
            <a:avLst/>
          </a:prstGeom>
          <a:noFill/>
        </p:spPr>
        <p:txBody>
          <a:bodyPr wrap="square" rtlCol="0">
            <a:spAutoFit/>
          </a:bodyPr>
          <a:lstStyle/>
          <a:p>
            <a:r>
              <a:rPr lang="en-GB" sz="3400" b="1" dirty="0">
                <a:solidFill>
                  <a:schemeClr val="bg1"/>
                </a:solidFill>
              </a:rPr>
              <a:t>U</a:t>
            </a:r>
            <a:r>
              <a:rPr lang="en-GB" sz="3400" b="1" dirty="0" smtClean="0">
                <a:solidFill>
                  <a:schemeClr val="bg1"/>
                </a:solidFill>
              </a:rPr>
              <a:t>seful resources &amp; support</a:t>
            </a:r>
            <a:endParaRPr lang="en-GB" sz="3400" b="1" dirty="0">
              <a:solidFill>
                <a:schemeClr val="bg1"/>
              </a:solidFill>
            </a:endParaRP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11" name="TextBox 10"/>
          <p:cNvSpPr txBox="1"/>
          <p:nvPr/>
        </p:nvSpPr>
        <p:spPr>
          <a:xfrm>
            <a:off x="387741" y="1245630"/>
            <a:ext cx="11375136" cy="6155531"/>
          </a:xfrm>
          <a:prstGeom prst="rect">
            <a:avLst/>
          </a:prstGeom>
          <a:noFill/>
        </p:spPr>
        <p:txBody>
          <a:bodyPr wrap="square" rtlCol="0">
            <a:spAutoFit/>
          </a:bodyPr>
          <a:lstStyle/>
          <a:p>
            <a:endParaRPr lang="en-GB" sz="1400" dirty="0"/>
          </a:p>
          <a:p>
            <a:pPr marL="342900" indent="-342900">
              <a:buFont typeface="Arial" panose="020B0604020202020204" pitchFamily="34" charset="0"/>
              <a:buChar char="•"/>
            </a:pPr>
            <a:r>
              <a:rPr lang="en-GB" sz="2000" b="1" dirty="0" smtClean="0">
                <a:hlinkClick r:id="rId3"/>
              </a:rPr>
              <a:t>Programme of Study for PSHE Education</a:t>
            </a:r>
            <a:r>
              <a:rPr lang="en-GB" sz="2000" b="1" dirty="0" smtClean="0"/>
              <a:t> </a:t>
            </a:r>
            <a:r>
              <a:rPr lang="en-GB" sz="2000" dirty="0" smtClean="0"/>
              <a:t>(Key stages 1-5), and </a:t>
            </a:r>
            <a:r>
              <a:rPr lang="en-GB" sz="2000" b="1" u="sng" dirty="0" smtClean="0">
                <a:hlinkClick r:id="rId4"/>
              </a:rPr>
              <a:t>‘</a:t>
            </a:r>
            <a:r>
              <a:rPr lang="en-GB" sz="2000" b="1" u="sng" dirty="0">
                <a:hlinkClick r:id="rId4"/>
              </a:rPr>
              <a:t>We’ve got it Covered’</a:t>
            </a:r>
            <a:r>
              <a:rPr lang="en-GB" sz="2000" dirty="0"/>
              <a:t> </a:t>
            </a:r>
            <a:r>
              <a:rPr lang="en-GB" sz="2000" dirty="0" smtClean="0"/>
              <a:t>guide (which maps </a:t>
            </a:r>
            <a:r>
              <a:rPr lang="en-GB" sz="2000" dirty="0"/>
              <a:t>the new statutory Health Education, Relationships Education and RSE guidance to the PSHE education Programme of </a:t>
            </a:r>
            <a:r>
              <a:rPr lang="en-GB" sz="2000" dirty="0" smtClean="0"/>
              <a:t>Study</a:t>
            </a:r>
            <a:r>
              <a:rPr lang="en-GB" sz="2000" dirty="0" smtClean="0"/>
              <a:t>).</a:t>
            </a:r>
            <a:endParaRPr lang="en-GB" sz="2000" dirty="0" smtClean="0"/>
          </a:p>
          <a:p>
            <a:pPr marL="342900" indent="-342900">
              <a:buFont typeface="Arial" panose="020B0604020202020204" pitchFamily="34" charset="0"/>
              <a:buChar char="•"/>
            </a:pPr>
            <a:endParaRPr lang="en-GB" sz="2000" dirty="0" smtClean="0"/>
          </a:p>
          <a:p>
            <a:pPr marL="342900" indent="-342900">
              <a:buFont typeface="Arial" panose="020B0604020202020204" pitchFamily="34" charset="0"/>
              <a:buChar char="•"/>
            </a:pPr>
            <a:r>
              <a:rPr lang="en-GB" sz="2000" b="1" dirty="0">
                <a:hlinkClick r:id="rId5"/>
              </a:rPr>
              <a:t>PSHE Association mental health lesson plans and teacher </a:t>
            </a:r>
            <a:r>
              <a:rPr lang="en-GB" sz="2000" b="1" dirty="0" smtClean="0">
                <a:hlinkClick r:id="rId5"/>
              </a:rPr>
              <a:t>guidance</a:t>
            </a:r>
            <a:r>
              <a:rPr lang="en-GB" sz="2000" dirty="0" smtClean="0"/>
              <a:t>: a suite of lesson plans available in </a:t>
            </a:r>
            <a:r>
              <a:rPr lang="en-GB" sz="2000" dirty="0" smtClean="0"/>
              <a:t>slideshow </a:t>
            </a:r>
            <a:r>
              <a:rPr lang="en-GB" sz="2000" dirty="0" smtClean="0"/>
              <a:t>and </a:t>
            </a:r>
            <a:r>
              <a:rPr lang="en-GB" sz="2000" dirty="0" smtClean="0"/>
              <a:t>pdf. document </a:t>
            </a:r>
            <a:r>
              <a:rPr lang="en-GB" sz="2000" dirty="0" smtClean="0"/>
              <a:t>format. </a:t>
            </a:r>
          </a:p>
          <a:p>
            <a:pPr marL="342900" indent="-342900">
              <a:buFont typeface="Arial" panose="020B0604020202020204" pitchFamily="34" charset="0"/>
              <a:buChar char="•"/>
            </a:pPr>
            <a:endParaRPr lang="en-GB" sz="2000" u="sng" dirty="0">
              <a:hlinkClick r:id="rId6"/>
            </a:endParaRPr>
          </a:p>
          <a:p>
            <a:pPr marL="342900" indent="-342900">
              <a:buFont typeface="Arial" panose="020B0604020202020204" pitchFamily="34" charset="0"/>
              <a:buChar char="•"/>
            </a:pPr>
            <a:r>
              <a:rPr lang="en-GB" sz="2000" b="1" u="sng" dirty="0" smtClean="0">
                <a:hlinkClick r:id="rId6"/>
              </a:rPr>
              <a:t>‘</a:t>
            </a:r>
            <a:r>
              <a:rPr lang="en-GB" sz="2000" b="1" u="sng" dirty="0">
                <a:hlinkClick r:id="rId6"/>
              </a:rPr>
              <a:t>Preparing for statutory RSE and relationships education’</a:t>
            </a:r>
            <a:r>
              <a:rPr lang="en-GB" sz="2000" dirty="0"/>
              <a:t> </a:t>
            </a:r>
            <a:r>
              <a:rPr lang="en-GB" sz="2000" dirty="0" smtClean="0"/>
              <a:t>packs; and the</a:t>
            </a:r>
            <a:r>
              <a:rPr lang="en-GB" sz="2000" dirty="0"/>
              <a:t> </a:t>
            </a:r>
            <a:r>
              <a:rPr lang="en-GB" sz="2000" b="1" u="sng" dirty="0">
                <a:hlinkClick r:id="rId7"/>
              </a:rPr>
              <a:t>‘Roadmap to statutory RSE’</a:t>
            </a:r>
            <a:r>
              <a:rPr lang="en-GB" sz="2000" dirty="0"/>
              <a:t> </a:t>
            </a:r>
            <a:r>
              <a:rPr lang="en-GB" sz="2000" dirty="0" smtClean="0"/>
              <a:t>(jointly produced by the PSHE Association and </a:t>
            </a:r>
            <a:r>
              <a:rPr lang="en-GB" sz="2000" dirty="0"/>
              <a:t>the Sex Education </a:t>
            </a:r>
            <a:r>
              <a:rPr lang="en-GB" sz="2000" dirty="0" smtClean="0"/>
              <a:t>Forum). </a:t>
            </a:r>
          </a:p>
          <a:p>
            <a:endParaRPr lang="en-GB" sz="2000" dirty="0" smtClean="0"/>
          </a:p>
          <a:p>
            <a:pPr marL="342900" indent="-342900">
              <a:buFont typeface="Arial" panose="020B0604020202020204" pitchFamily="34" charset="0"/>
              <a:buChar char="•"/>
            </a:pPr>
            <a:r>
              <a:rPr lang="en-GB" sz="2000" b="1" dirty="0" smtClean="0">
                <a:hlinkClick r:id="rId3"/>
              </a:rPr>
              <a:t>Our suite of CPD training days </a:t>
            </a:r>
            <a:r>
              <a:rPr lang="en-GB" sz="2000" dirty="0" smtClean="0"/>
              <a:t>on preparing for statutory relationships education, preparing for statutory health education, getting your PSHE education ‘Ofsted ready’ for the new framework, and more. </a:t>
            </a:r>
          </a:p>
          <a:p>
            <a:endParaRPr lang="en-GB" sz="1400" dirty="0"/>
          </a:p>
          <a:p>
            <a:pPr marL="342900" indent="-342900">
              <a:buFont typeface="Arial" panose="020B0604020202020204" pitchFamily="34" charset="0"/>
              <a:buChar char="•"/>
            </a:pPr>
            <a:r>
              <a:rPr lang="en-GB" sz="2000" b="1" dirty="0" smtClean="0">
                <a:hlinkClick r:id="rId8"/>
              </a:rPr>
              <a:t>A range of resources</a:t>
            </a:r>
            <a:r>
              <a:rPr lang="en-GB" sz="2000" b="1" dirty="0" smtClean="0"/>
              <a:t> </a:t>
            </a:r>
            <a:r>
              <a:rPr lang="en-GB" sz="2000" dirty="0" smtClean="0"/>
              <a:t>that have gained  the PSHE Association Quality Mark.</a:t>
            </a:r>
          </a:p>
          <a:p>
            <a:endParaRPr lang="en-GB" sz="2000" dirty="0" smtClean="0"/>
          </a:p>
          <a:p>
            <a:pPr marL="342900" indent="-342900">
              <a:buFont typeface="Arial" panose="020B0604020202020204" pitchFamily="34" charset="0"/>
              <a:buChar char="•"/>
            </a:pPr>
            <a:r>
              <a:rPr lang="en-GB" sz="2000" b="1" dirty="0">
                <a:hlinkClick r:id="rId9"/>
              </a:rPr>
              <a:t>Guide to parental engagement: </a:t>
            </a:r>
            <a:r>
              <a:rPr lang="en-GB" sz="2000" b="1" dirty="0" smtClean="0"/>
              <a:t> </a:t>
            </a:r>
            <a:r>
              <a:rPr lang="en-GB" sz="2000" dirty="0" smtClean="0"/>
              <a:t>practical </a:t>
            </a:r>
            <a:r>
              <a:rPr lang="en-GB" sz="2000" dirty="0"/>
              <a:t>advice for primary schools on engaging with parents about PSHE </a:t>
            </a:r>
            <a:r>
              <a:rPr lang="en-GB" sz="2000" dirty="0" smtClean="0"/>
              <a:t>education.</a:t>
            </a:r>
            <a:endParaRPr lang="en-GB" sz="2000" dirty="0"/>
          </a:p>
          <a:p>
            <a:pPr marL="342900" indent="-342900">
              <a:buFont typeface="Arial" panose="020B0604020202020204" pitchFamily="34" charset="0"/>
              <a:buChar char="•"/>
            </a:pPr>
            <a:endParaRPr lang="en-GB" sz="2300" dirty="0" smtClean="0"/>
          </a:p>
          <a:p>
            <a:pPr marL="342900" indent="-342900">
              <a:buFont typeface="Arial" panose="020B0604020202020204" pitchFamily="34" charset="0"/>
              <a:buChar char="•"/>
            </a:pPr>
            <a:endParaRPr lang="en-GB" sz="2300" dirty="0"/>
          </a:p>
        </p:txBody>
      </p:sp>
      <p:sp>
        <p:nvSpPr>
          <p:cNvPr id="6" name="TextBox 5"/>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a:t>
            </a:r>
            <a:r>
              <a:rPr lang="en-GB" b="1" dirty="0" smtClean="0">
                <a:solidFill>
                  <a:schemeClr val="tx1">
                    <a:lumMod val="50000"/>
                    <a:lumOff val="50000"/>
                  </a:schemeClr>
                </a:solidFill>
              </a:rPr>
              <a:t>3 </a:t>
            </a:r>
            <a:r>
              <a:rPr lang="en-GB" b="1" dirty="0">
                <a:solidFill>
                  <a:schemeClr val="tx1">
                    <a:lumMod val="50000"/>
                    <a:lumOff val="50000"/>
                  </a:schemeClr>
                </a:solidFill>
              </a:rPr>
              <a:t>&amp; </a:t>
            </a:r>
            <a:r>
              <a:rPr lang="en-GB" b="1" dirty="0" smtClean="0">
                <a:solidFill>
                  <a:schemeClr val="tx1">
                    <a:lumMod val="50000"/>
                    <a:lumOff val="50000"/>
                  </a:schemeClr>
                </a:solidFill>
              </a:rPr>
              <a:t>4</a:t>
            </a:r>
            <a:endParaRPr lang="en-GB" b="1" dirty="0">
              <a:solidFill>
                <a:schemeClr val="tx1">
                  <a:lumMod val="50000"/>
                  <a:lumOff val="50000"/>
                </a:schemeClr>
              </a:solidFill>
            </a:endParaRPr>
          </a:p>
        </p:txBody>
      </p:sp>
      <p:sp>
        <p:nvSpPr>
          <p:cNvPr id="10" name="Footer Placeholder 2"/>
          <p:cNvSpPr>
            <a:spLocks noGrp="1"/>
          </p:cNvSpPr>
          <p:nvPr>
            <p:ph type="ftr" sz="quarter" idx="11"/>
          </p:nvPr>
        </p:nvSpPr>
        <p:spPr>
          <a:xfrm>
            <a:off x="4038600" y="6497664"/>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2886309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387741" y="173941"/>
            <a:ext cx="9015984" cy="615553"/>
          </a:xfrm>
          <a:prstGeom prst="rect">
            <a:avLst/>
          </a:prstGeom>
          <a:noFill/>
        </p:spPr>
        <p:txBody>
          <a:bodyPr wrap="square" rtlCol="0">
            <a:spAutoFit/>
          </a:bodyPr>
          <a:lstStyle/>
          <a:p>
            <a:r>
              <a:rPr lang="en-GB" sz="3400" b="1" dirty="0" smtClean="0">
                <a:solidFill>
                  <a:schemeClr val="bg1"/>
                </a:solidFill>
              </a:rPr>
              <a:t>About the PSHE Association</a:t>
            </a:r>
            <a:endParaRPr lang="en-GB" sz="3400" b="1" dirty="0">
              <a:solidFill>
                <a:schemeClr val="bg1"/>
              </a:solidFill>
            </a:endParaRPr>
          </a:p>
        </p:txBody>
      </p:sp>
      <p:pic>
        <p:nvPicPr>
          <p:cNvPr id="18" name="Pictur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11" name="TextBox 10"/>
          <p:cNvSpPr txBox="1"/>
          <p:nvPr/>
        </p:nvSpPr>
        <p:spPr>
          <a:xfrm>
            <a:off x="387741" y="1245630"/>
            <a:ext cx="11375136" cy="4708981"/>
          </a:xfrm>
          <a:prstGeom prst="rect">
            <a:avLst/>
          </a:prstGeom>
          <a:noFill/>
        </p:spPr>
        <p:txBody>
          <a:bodyPr wrap="square" rtlCol="0">
            <a:spAutoFit/>
          </a:bodyPr>
          <a:lstStyle/>
          <a:p>
            <a:pPr marL="457200" indent="-457200">
              <a:buFont typeface="Arial" panose="020B0604020202020204" pitchFamily="34" charset="0"/>
              <a:buChar char="•"/>
            </a:pPr>
            <a:r>
              <a:rPr lang="en-GB" sz="3000" dirty="0" smtClean="0"/>
              <a:t>The </a:t>
            </a:r>
            <a:r>
              <a:rPr lang="en-GB" sz="3000" dirty="0"/>
              <a:t>PSHE Association is the national body for personal, social, health and economic (PSHE) education </a:t>
            </a:r>
            <a:r>
              <a:rPr lang="en-GB" sz="3000" dirty="0" smtClean="0"/>
              <a:t>— </a:t>
            </a:r>
            <a:r>
              <a:rPr lang="en-GB" sz="3000" dirty="0"/>
              <a:t>the school curriculum subject that supports pupils to be healthy, safe and prepared for modern life. PSHE education incorporates health education, relationships education/RSE and economic wellbeing and careers.</a:t>
            </a:r>
          </a:p>
          <a:p>
            <a:pPr marL="457200" indent="-457200">
              <a:buFont typeface="Arial" panose="020B0604020202020204" pitchFamily="34" charset="0"/>
              <a:buChar char="•"/>
            </a:pPr>
            <a:endParaRPr lang="en-GB" sz="3000" dirty="0"/>
          </a:p>
          <a:p>
            <a:pPr marL="457200" indent="-457200">
              <a:buFont typeface="Arial" panose="020B0604020202020204" pitchFamily="34" charset="0"/>
              <a:buChar char="•"/>
            </a:pPr>
            <a:r>
              <a:rPr lang="en-GB" sz="3000" dirty="0"/>
              <a:t>A charity and membership organisation, the </a:t>
            </a:r>
            <a:r>
              <a:rPr lang="en-GB" sz="3000" dirty="0" smtClean="0"/>
              <a:t>PSHE Association </a:t>
            </a:r>
            <a:r>
              <a:rPr lang="en-GB" sz="3000" dirty="0"/>
              <a:t>works to improve PSHE education standards by supporting a national community of over </a:t>
            </a:r>
            <a:r>
              <a:rPr lang="en-GB" sz="3000" dirty="0" smtClean="0"/>
              <a:t>30,000 </a:t>
            </a:r>
            <a:r>
              <a:rPr lang="en-GB" sz="3000" dirty="0"/>
              <a:t>teachers and schools with resources, training and advice. Find out more at </a:t>
            </a:r>
            <a:r>
              <a:rPr lang="en-GB" sz="3000" u="sng" dirty="0">
                <a:hlinkClick r:id="rId4"/>
              </a:rPr>
              <a:t>www.pshe-association.org.uk</a:t>
            </a:r>
            <a:r>
              <a:rPr lang="en-GB" sz="3000" dirty="0"/>
              <a:t>.</a:t>
            </a:r>
          </a:p>
        </p:txBody>
      </p:sp>
      <p:sp>
        <p:nvSpPr>
          <p:cNvPr id="6" name="TextBox 5"/>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a:t>
            </a:r>
            <a:r>
              <a:rPr lang="en-GB" b="1" dirty="0" smtClean="0">
                <a:solidFill>
                  <a:schemeClr val="tx1">
                    <a:lumMod val="50000"/>
                    <a:lumOff val="50000"/>
                  </a:schemeClr>
                </a:solidFill>
              </a:rPr>
              <a:t>3 </a:t>
            </a:r>
            <a:r>
              <a:rPr lang="en-GB" b="1" dirty="0">
                <a:solidFill>
                  <a:schemeClr val="tx1">
                    <a:lumMod val="50000"/>
                    <a:lumOff val="50000"/>
                  </a:schemeClr>
                </a:solidFill>
              </a:rPr>
              <a:t>&amp; </a:t>
            </a:r>
            <a:r>
              <a:rPr lang="en-GB" b="1" dirty="0" smtClean="0">
                <a:solidFill>
                  <a:schemeClr val="tx1">
                    <a:lumMod val="50000"/>
                    <a:lumOff val="50000"/>
                  </a:schemeClr>
                </a:solidFill>
              </a:rPr>
              <a:t>4</a:t>
            </a:r>
            <a:endParaRPr lang="en-GB" b="1" dirty="0">
              <a:solidFill>
                <a:schemeClr val="tx1">
                  <a:lumMod val="50000"/>
                  <a:lumOff val="50000"/>
                </a:schemeClr>
              </a:solidFill>
            </a:endParaRPr>
          </a:p>
        </p:txBody>
      </p:sp>
      <p:sp>
        <p:nvSpPr>
          <p:cNvPr id="9" name="Footer Placeholder 2"/>
          <p:cNvSpPr>
            <a:spLocks noGrp="1"/>
          </p:cNvSpPr>
          <p:nvPr>
            <p:ph type="ftr" sz="quarter" idx="11"/>
          </p:nvPr>
        </p:nvSpPr>
        <p:spPr>
          <a:xfrm>
            <a:off x="4038600" y="6356350"/>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24908564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02336" y="1880165"/>
            <a:ext cx="11375136" cy="5416868"/>
          </a:xfrm>
          <a:prstGeom prst="rect">
            <a:avLst/>
          </a:prstGeom>
          <a:noFill/>
        </p:spPr>
        <p:txBody>
          <a:bodyPr wrap="square" rtlCol="0">
            <a:spAutoFit/>
          </a:bodyPr>
          <a:lstStyle/>
          <a:p>
            <a:pPr marL="342900" indent="-342900">
              <a:buFont typeface="Arial" panose="020B0604020202020204" pitchFamily="34" charset="0"/>
              <a:buChar char="•"/>
            </a:pPr>
            <a:r>
              <a:rPr lang="en-GB" sz="3000" dirty="0"/>
              <a:t>The </a:t>
            </a:r>
            <a:r>
              <a:rPr lang="en-GB" sz="3000" b="1" dirty="0"/>
              <a:t>Health Education </a:t>
            </a:r>
            <a:r>
              <a:rPr lang="en-GB" sz="3000" dirty="0"/>
              <a:t>and </a:t>
            </a:r>
            <a:r>
              <a:rPr lang="en-GB" sz="3000" b="1" dirty="0"/>
              <a:t>Relationships </a:t>
            </a:r>
            <a:r>
              <a:rPr lang="en-GB" sz="3000" b="1" dirty="0" smtClean="0"/>
              <a:t>and Sex Education (RSE) </a:t>
            </a:r>
            <a:r>
              <a:rPr lang="en-GB" sz="3000" dirty="0" smtClean="0"/>
              <a:t>aspects </a:t>
            </a:r>
            <a:r>
              <a:rPr lang="en-GB" sz="3000" dirty="0"/>
              <a:t>of </a:t>
            </a:r>
            <a:r>
              <a:rPr lang="en-GB" sz="3000" dirty="0" smtClean="0"/>
              <a:t>PSHE (personal, social, health and economic) </a:t>
            </a:r>
            <a:r>
              <a:rPr lang="en-GB" sz="3000" dirty="0"/>
              <a:t>education will be compulsory in </a:t>
            </a:r>
            <a:r>
              <a:rPr lang="en-GB" sz="3000" dirty="0" smtClean="0"/>
              <a:t>all secondary </a:t>
            </a:r>
            <a:r>
              <a:rPr lang="en-GB" sz="3000" dirty="0"/>
              <a:t>schools </a:t>
            </a:r>
            <a:r>
              <a:rPr lang="en-GB" sz="3000" dirty="0" smtClean="0"/>
              <a:t>from September 2020.</a:t>
            </a:r>
          </a:p>
          <a:p>
            <a:endParaRPr lang="en-GB" sz="3000" b="1" dirty="0" smtClean="0"/>
          </a:p>
          <a:p>
            <a:pPr marL="342900" indent="-342900">
              <a:buFont typeface="Arial" panose="020B0604020202020204" pitchFamily="34" charset="0"/>
              <a:buChar char="•"/>
            </a:pPr>
            <a:r>
              <a:rPr lang="en-GB" sz="3000" dirty="0" smtClean="0"/>
              <a:t>Health Education won’t be a ‘new’ requirement in independent schools, where PSHE education is already compulsory. However, it is expected that independent schools will draw </a:t>
            </a:r>
            <a:r>
              <a:rPr lang="en-GB" sz="3000" dirty="0"/>
              <a:t>on the </a:t>
            </a:r>
            <a:r>
              <a:rPr lang="en-GB" sz="3000" dirty="0" smtClean="0"/>
              <a:t>new statutory </a:t>
            </a:r>
            <a:r>
              <a:rPr lang="en-GB" sz="3000" dirty="0"/>
              <a:t>guidance for Health Education when planning their PSHE education</a:t>
            </a:r>
            <a:r>
              <a:rPr lang="en-GB" sz="3000" dirty="0" smtClean="0"/>
              <a:t>.</a:t>
            </a:r>
          </a:p>
          <a:p>
            <a:endParaRPr lang="en-GB" sz="1400" dirty="0" smtClean="0"/>
          </a:p>
          <a:p>
            <a:endParaRPr lang="en-GB" sz="2300" b="1" dirty="0"/>
          </a:p>
          <a:p>
            <a:pPr marL="342900" indent="-342900">
              <a:buFont typeface="Arial" panose="020B0604020202020204" pitchFamily="34" charset="0"/>
              <a:buChar char="•"/>
            </a:pPr>
            <a:endParaRPr lang="en-GB" sz="2300" b="1" dirty="0" smtClean="0"/>
          </a:p>
          <a:p>
            <a:pPr marL="342900" indent="-342900">
              <a:buFont typeface="Arial" panose="020B0604020202020204" pitchFamily="34" charset="0"/>
              <a:buChar char="•"/>
            </a:pPr>
            <a:endParaRPr lang="en-GB" sz="2300" b="1" dirty="0" smtClean="0"/>
          </a:p>
          <a:p>
            <a:endParaRPr lang="en-GB" sz="2300" dirty="0" smtClean="0"/>
          </a:p>
        </p:txBody>
      </p:sp>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387741" y="220969"/>
            <a:ext cx="10091764" cy="615553"/>
          </a:xfrm>
          <a:prstGeom prst="rect">
            <a:avLst/>
          </a:prstGeom>
          <a:noFill/>
        </p:spPr>
        <p:txBody>
          <a:bodyPr wrap="square" rtlCol="0">
            <a:spAutoFit/>
          </a:bodyPr>
          <a:lstStyle/>
          <a:p>
            <a:r>
              <a:rPr lang="en-GB" sz="3400" b="1" dirty="0" smtClean="0">
                <a:solidFill>
                  <a:schemeClr val="bg1"/>
                </a:solidFill>
              </a:rPr>
              <a:t>What are the new KS 3 &amp; 4 statutory requirements? </a:t>
            </a:r>
            <a:endParaRPr lang="en-GB" sz="3400" b="1" dirty="0">
              <a:solidFill>
                <a:schemeClr val="bg1"/>
              </a:solidFill>
            </a:endParaRP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2" name="TextBox 1"/>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a:t>
            </a:r>
            <a:r>
              <a:rPr lang="en-GB" b="1" dirty="0" smtClean="0">
                <a:solidFill>
                  <a:schemeClr val="tx1">
                    <a:lumMod val="50000"/>
                    <a:lumOff val="50000"/>
                  </a:schemeClr>
                </a:solidFill>
              </a:rPr>
              <a:t>3 </a:t>
            </a:r>
            <a:r>
              <a:rPr lang="en-GB" b="1" dirty="0">
                <a:solidFill>
                  <a:schemeClr val="tx1">
                    <a:lumMod val="50000"/>
                    <a:lumOff val="50000"/>
                  </a:schemeClr>
                </a:solidFill>
              </a:rPr>
              <a:t>&amp; </a:t>
            </a:r>
            <a:r>
              <a:rPr lang="en-GB" b="1" dirty="0" smtClean="0">
                <a:solidFill>
                  <a:schemeClr val="tx1">
                    <a:lumMod val="50000"/>
                    <a:lumOff val="50000"/>
                  </a:schemeClr>
                </a:solidFill>
              </a:rPr>
              <a:t>4</a:t>
            </a:r>
            <a:endParaRPr lang="en-GB" b="1" dirty="0">
              <a:solidFill>
                <a:schemeClr val="tx1">
                  <a:lumMod val="50000"/>
                  <a:lumOff val="50000"/>
                </a:schemeClr>
              </a:solidFill>
            </a:endParaRPr>
          </a:p>
        </p:txBody>
      </p:sp>
      <p:sp>
        <p:nvSpPr>
          <p:cNvPr id="9" name="Footer Placeholder 2"/>
          <p:cNvSpPr>
            <a:spLocks noGrp="1"/>
          </p:cNvSpPr>
          <p:nvPr>
            <p:ph type="ftr" sz="quarter" idx="11"/>
          </p:nvPr>
        </p:nvSpPr>
        <p:spPr>
          <a:xfrm>
            <a:off x="4038600" y="6356350"/>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12036159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02336" y="1325978"/>
            <a:ext cx="11375136" cy="7017306"/>
          </a:xfrm>
          <a:prstGeom prst="rect">
            <a:avLst/>
          </a:prstGeom>
          <a:noFill/>
        </p:spPr>
        <p:txBody>
          <a:bodyPr wrap="square" rtlCol="0">
            <a:spAutoFit/>
          </a:bodyPr>
          <a:lstStyle/>
          <a:p>
            <a:pPr marL="342900" indent="-342900">
              <a:buFont typeface="Arial" panose="020B0604020202020204" pitchFamily="34" charset="0"/>
              <a:buChar char="•"/>
            </a:pPr>
            <a:r>
              <a:rPr lang="en-GB" sz="3000" dirty="0" smtClean="0"/>
              <a:t>The Department for Education published</a:t>
            </a:r>
            <a:r>
              <a:rPr lang="en-GB" sz="3000" b="1" u="sng" dirty="0"/>
              <a:t> </a:t>
            </a:r>
            <a:r>
              <a:rPr lang="en-GB" sz="3000" b="1" u="sng" dirty="0" smtClean="0">
                <a:hlinkClick r:id="rId2"/>
              </a:rPr>
              <a:t>statutory guidance for Health Education, Relationships Education and RSE</a:t>
            </a:r>
            <a:r>
              <a:rPr lang="en-GB" sz="3000" dirty="0" smtClean="0"/>
              <a:t> in June 2019.</a:t>
            </a:r>
          </a:p>
          <a:p>
            <a:endParaRPr lang="en-GB" sz="3000" dirty="0" smtClean="0"/>
          </a:p>
          <a:p>
            <a:pPr marL="342900" indent="-342900">
              <a:buFont typeface="Arial" panose="020B0604020202020204" pitchFamily="34" charset="0"/>
              <a:buChar char="•"/>
            </a:pPr>
            <a:r>
              <a:rPr lang="en-GB" sz="3000" b="1" dirty="0" smtClean="0"/>
              <a:t>This covers broad areas of particular relevance and concern to children and young people today. </a:t>
            </a:r>
            <a:r>
              <a:rPr lang="en-GB" sz="3000" dirty="0" smtClean="0"/>
              <a:t>It should ensure that every pupil is guaranteed a PSHE education that covers mental health and wellbeing; physical health (including healthy lifestyles and first aid); learning about safe, healthy relationships and sex (including understanding consent, negotiating life online, intimate relationships</a:t>
            </a:r>
            <a:r>
              <a:rPr lang="en-GB" sz="3000" dirty="0" smtClean="0"/>
              <a:t>). </a:t>
            </a:r>
            <a:endParaRPr lang="en-GB" sz="3000" dirty="0" smtClean="0"/>
          </a:p>
          <a:p>
            <a:endParaRPr lang="en-GB" sz="3000" b="1" dirty="0" smtClean="0"/>
          </a:p>
          <a:p>
            <a:endParaRPr lang="en-GB" sz="3000" b="1" i="1" dirty="0" smtClean="0"/>
          </a:p>
          <a:p>
            <a:pPr marL="342900" indent="-342900">
              <a:buFont typeface="Arial" panose="020B0604020202020204" pitchFamily="34" charset="0"/>
              <a:buChar char="•"/>
            </a:pPr>
            <a:endParaRPr lang="en-GB" sz="3000" b="1" dirty="0" smtClean="0"/>
          </a:p>
          <a:p>
            <a:pPr marL="342900" indent="-342900">
              <a:buFont typeface="Arial" panose="020B0604020202020204" pitchFamily="34" charset="0"/>
              <a:buChar char="•"/>
            </a:pPr>
            <a:endParaRPr lang="en-GB" sz="3000" b="1" dirty="0" smtClean="0"/>
          </a:p>
          <a:p>
            <a:pPr marL="342900" indent="-342900">
              <a:buFont typeface="Arial" panose="020B0604020202020204" pitchFamily="34" charset="0"/>
              <a:buChar char="•"/>
            </a:pPr>
            <a:endParaRPr lang="en-GB" sz="3000" b="1" dirty="0" smtClean="0"/>
          </a:p>
          <a:p>
            <a:endParaRPr lang="en-GB" sz="3000" dirty="0" smtClean="0"/>
          </a:p>
        </p:txBody>
      </p:sp>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 name="Pictur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6" name="TextBox 5"/>
          <p:cNvSpPr txBox="1"/>
          <p:nvPr/>
        </p:nvSpPr>
        <p:spPr>
          <a:xfrm>
            <a:off x="387740" y="220969"/>
            <a:ext cx="10086295" cy="615553"/>
          </a:xfrm>
          <a:prstGeom prst="rect">
            <a:avLst/>
          </a:prstGeom>
          <a:noFill/>
        </p:spPr>
        <p:txBody>
          <a:bodyPr wrap="square" rtlCol="0">
            <a:spAutoFit/>
          </a:bodyPr>
          <a:lstStyle/>
          <a:p>
            <a:r>
              <a:rPr lang="en-GB" sz="3400" b="1" dirty="0">
                <a:solidFill>
                  <a:schemeClr val="bg1"/>
                </a:solidFill>
              </a:rPr>
              <a:t>What does the new statutory guidance cover?</a:t>
            </a:r>
          </a:p>
        </p:txBody>
      </p:sp>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a:t>
            </a:r>
            <a:r>
              <a:rPr lang="en-GB" b="1" dirty="0" smtClean="0">
                <a:solidFill>
                  <a:schemeClr val="tx1">
                    <a:lumMod val="50000"/>
                    <a:lumOff val="50000"/>
                  </a:schemeClr>
                </a:solidFill>
              </a:rPr>
              <a:t>3 </a:t>
            </a:r>
            <a:r>
              <a:rPr lang="en-GB" b="1" dirty="0">
                <a:solidFill>
                  <a:schemeClr val="tx1">
                    <a:lumMod val="50000"/>
                    <a:lumOff val="50000"/>
                  </a:schemeClr>
                </a:solidFill>
              </a:rPr>
              <a:t>&amp; </a:t>
            </a:r>
            <a:r>
              <a:rPr lang="en-GB" b="1" dirty="0" smtClean="0">
                <a:solidFill>
                  <a:schemeClr val="tx1">
                    <a:lumMod val="50000"/>
                    <a:lumOff val="50000"/>
                  </a:schemeClr>
                </a:solidFill>
              </a:rPr>
              <a:t>4</a:t>
            </a:r>
            <a:endParaRPr lang="en-GB" b="1" dirty="0">
              <a:solidFill>
                <a:schemeClr val="tx1">
                  <a:lumMod val="50000"/>
                  <a:lumOff val="50000"/>
                </a:schemeClr>
              </a:solidFill>
            </a:endParaRPr>
          </a:p>
        </p:txBody>
      </p:sp>
      <p:sp>
        <p:nvSpPr>
          <p:cNvPr id="9" name="Footer Placeholder 2"/>
          <p:cNvSpPr>
            <a:spLocks noGrp="1"/>
          </p:cNvSpPr>
          <p:nvPr>
            <p:ph type="ftr" sz="quarter" idx="11"/>
          </p:nvPr>
        </p:nvSpPr>
        <p:spPr>
          <a:xfrm>
            <a:off x="4038600" y="6356350"/>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41951051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02336" y="1078328"/>
            <a:ext cx="11375136" cy="6663363"/>
          </a:xfrm>
          <a:prstGeom prst="rect">
            <a:avLst/>
          </a:prstGeom>
          <a:noFill/>
        </p:spPr>
        <p:txBody>
          <a:bodyPr wrap="square" rtlCol="0">
            <a:spAutoFit/>
          </a:bodyPr>
          <a:lstStyle/>
          <a:p>
            <a:pPr marL="342900" indent="-342900">
              <a:buFont typeface="Arial" panose="020B0604020202020204" pitchFamily="34" charset="0"/>
              <a:buChar char="•"/>
            </a:pPr>
            <a:r>
              <a:rPr lang="en-GB" sz="2200" b="1" dirty="0"/>
              <a:t>Many schools are well on the way to delivering these </a:t>
            </a:r>
            <a:r>
              <a:rPr lang="en-GB" sz="2200" b="1" dirty="0" smtClean="0"/>
              <a:t>commitments </a:t>
            </a:r>
            <a:r>
              <a:rPr lang="en-GB" sz="2200" dirty="0" smtClean="0"/>
              <a:t>and should build on, rather than unpick, what they’re already doing well.</a:t>
            </a:r>
            <a:r>
              <a:rPr lang="en-GB" sz="2200" dirty="0"/>
              <a:t> </a:t>
            </a:r>
            <a:r>
              <a:rPr lang="en-GB" sz="2200" u="sng" dirty="0">
                <a:hlinkClick r:id="rId2"/>
              </a:rPr>
              <a:t>85% of schools already teach PSHE that covers health and </a:t>
            </a:r>
            <a:r>
              <a:rPr lang="en-GB" sz="2200" u="sng" dirty="0" smtClean="0">
                <a:hlinkClick r:id="rId2"/>
              </a:rPr>
              <a:t>RSE</a:t>
            </a:r>
            <a:r>
              <a:rPr lang="en-GB" sz="2200" dirty="0" smtClean="0"/>
              <a:t>. </a:t>
            </a:r>
            <a:r>
              <a:rPr lang="en-GB" sz="2200" dirty="0"/>
              <a:t>The new requirements are about </a:t>
            </a:r>
            <a:r>
              <a:rPr lang="en-GB" sz="2200" b="1" dirty="0" smtClean="0"/>
              <a:t>raising and ‘levelling </a:t>
            </a:r>
            <a:r>
              <a:rPr lang="en-GB" sz="2200" b="1" dirty="0"/>
              <a:t>up’ of PSHE </a:t>
            </a:r>
            <a:r>
              <a:rPr lang="en-GB" sz="2200" b="1" dirty="0" smtClean="0"/>
              <a:t>standards </a:t>
            </a:r>
            <a:r>
              <a:rPr lang="en-GB" sz="2200" dirty="0" smtClean="0"/>
              <a:t>across </a:t>
            </a:r>
            <a:r>
              <a:rPr lang="en-GB" sz="2200" dirty="0"/>
              <a:t>all </a:t>
            </a:r>
            <a:r>
              <a:rPr lang="en-GB" sz="2200" dirty="0" smtClean="0"/>
              <a:t>schools in a way that does not cause undue burden on workload and resources.</a:t>
            </a:r>
          </a:p>
          <a:p>
            <a:endParaRPr lang="en-GB" sz="1400" dirty="0"/>
          </a:p>
          <a:p>
            <a:pPr marL="342900" indent="-342900">
              <a:buFont typeface="Arial" panose="020B0604020202020204" pitchFamily="34" charset="0"/>
              <a:buChar char="•"/>
            </a:pPr>
            <a:r>
              <a:rPr lang="en-GB" sz="2200" b="1" dirty="0" smtClean="0"/>
              <a:t>PSHE education needs regular curriculum time like any other subject.</a:t>
            </a:r>
            <a:r>
              <a:rPr lang="en-GB" sz="2200" dirty="0" smtClean="0"/>
              <a:t> ‘Drop </a:t>
            </a:r>
            <a:r>
              <a:rPr lang="en-GB" sz="2200" dirty="0"/>
              <a:t>down’ or ‘off timetable’ days can enhance a timetabled programme of regular, planned lessons but are not an appropriate or effective alternative to one.  </a:t>
            </a:r>
            <a:r>
              <a:rPr lang="en-GB" sz="2200" u="sng" dirty="0">
                <a:hlinkClick r:id="rId3"/>
              </a:rPr>
              <a:t>91% of school leaders surveyed by NAHT </a:t>
            </a:r>
            <a:r>
              <a:rPr lang="en-GB" sz="2200" u="sng" dirty="0" smtClean="0">
                <a:hlinkClick r:id="rId3"/>
              </a:rPr>
              <a:t>agree</a:t>
            </a:r>
            <a:r>
              <a:rPr lang="en-GB" sz="2200" dirty="0" smtClean="0"/>
              <a:t> on the need for regular, timetabled PSHE </a:t>
            </a:r>
            <a:r>
              <a:rPr lang="en-GB" sz="2200" dirty="0" smtClean="0"/>
              <a:t>lessons. </a:t>
            </a:r>
            <a:r>
              <a:rPr lang="en-GB" sz="2200" dirty="0" smtClean="0"/>
              <a:t>(See </a:t>
            </a:r>
            <a:r>
              <a:rPr lang="en-GB" sz="2200" dirty="0" smtClean="0">
                <a:hlinkClick r:id="rId4"/>
              </a:rPr>
              <a:t>our guidance on models of PSHE </a:t>
            </a:r>
            <a:r>
              <a:rPr lang="en-GB" sz="2200" dirty="0" smtClean="0">
                <a:hlinkClick r:id="rId4"/>
              </a:rPr>
              <a:t>delivery</a:t>
            </a:r>
            <a:r>
              <a:rPr lang="en-GB" sz="2200" dirty="0" smtClean="0"/>
              <a:t>.)</a:t>
            </a:r>
            <a:endParaRPr lang="en-GB" sz="2200" dirty="0" smtClean="0"/>
          </a:p>
          <a:p>
            <a:pPr marL="342900" indent="-342900">
              <a:buFont typeface="Arial" panose="020B0604020202020204" pitchFamily="34" charset="0"/>
              <a:buChar char="•"/>
            </a:pPr>
            <a:endParaRPr lang="en-GB" sz="1400" dirty="0"/>
          </a:p>
          <a:p>
            <a:pPr marL="342900" indent="-342900">
              <a:buFont typeface="Arial" panose="020B0604020202020204" pitchFamily="34" charset="0"/>
              <a:buChar char="•"/>
            </a:pPr>
            <a:r>
              <a:rPr lang="en-GB" sz="2200" b="1" dirty="0" smtClean="0"/>
              <a:t>Schools should tailor their programme to the needs of their pupils and communities in order to be effective. There is no ‘one-size-fits-all solution’: </a:t>
            </a:r>
            <a:r>
              <a:rPr lang="en-GB" sz="2200" dirty="0" smtClean="0"/>
              <a:t>there are many useful resources that schools can use to </a:t>
            </a:r>
            <a:r>
              <a:rPr lang="en-GB" sz="2200" i="1" dirty="0" smtClean="0"/>
              <a:t>support </a:t>
            </a:r>
            <a:r>
              <a:rPr lang="en-GB" sz="2200" dirty="0" smtClean="0"/>
              <a:t>their PSHE provision, but PSHE programmes should always be tailored to the needs of a school’s own pupils and community. (See our </a:t>
            </a:r>
            <a:r>
              <a:rPr lang="en-GB" sz="2200" dirty="0" smtClean="0">
                <a:hlinkClick r:id="rId5"/>
              </a:rPr>
              <a:t>PSHE planning toolkits for KS3 &amp; </a:t>
            </a:r>
            <a:r>
              <a:rPr lang="en-GB" sz="2200" dirty="0" smtClean="0">
                <a:hlinkClick r:id="rId5"/>
              </a:rPr>
              <a:t>4</a:t>
            </a:r>
            <a:r>
              <a:rPr lang="en-GB" sz="2200" dirty="0" smtClean="0"/>
              <a:t>.) </a:t>
            </a:r>
            <a:endParaRPr lang="en-GB" sz="2300" b="1" dirty="0" smtClean="0"/>
          </a:p>
          <a:p>
            <a:endParaRPr lang="en-GB" sz="2300" b="1" dirty="0" smtClean="0"/>
          </a:p>
          <a:p>
            <a:pPr marL="342900" indent="-342900">
              <a:buFont typeface="Arial" panose="020B0604020202020204" pitchFamily="34" charset="0"/>
              <a:buChar char="•"/>
            </a:pPr>
            <a:endParaRPr lang="en-GB" sz="2300" b="1" dirty="0" smtClean="0"/>
          </a:p>
          <a:p>
            <a:endParaRPr lang="en-GB" sz="2300" dirty="0" smtClean="0"/>
          </a:p>
        </p:txBody>
      </p:sp>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 name="Picture 1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6" name="TextBox 5"/>
          <p:cNvSpPr txBox="1"/>
          <p:nvPr/>
        </p:nvSpPr>
        <p:spPr>
          <a:xfrm>
            <a:off x="387740" y="220969"/>
            <a:ext cx="10086295" cy="584775"/>
          </a:xfrm>
          <a:prstGeom prst="rect">
            <a:avLst/>
          </a:prstGeom>
          <a:noFill/>
        </p:spPr>
        <p:txBody>
          <a:bodyPr wrap="square" rtlCol="0">
            <a:spAutoFit/>
          </a:bodyPr>
          <a:lstStyle/>
          <a:p>
            <a:r>
              <a:rPr lang="en-GB" sz="3200" b="1" dirty="0">
                <a:solidFill>
                  <a:schemeClr val="bg1"/>
                </a:solidFill>
              </a:rPr>
              <a:t> How can schools </a:t>
            </a:r>
            <a:r>
              <a:rPr lang="en-GB" sz="3200" b="1" dirty="0" smtClean="0">
                <a:solidFill>
                  <a:schemeClr val="bg1"/>
                </a:solidFill>
              </a:rPr>
              <a:t>meet statutory requirements </a:t>
            </a:r>
            <a:r>
              <a:rPr lang="en-GB" sz="3200" b="1" dirty="0">
                <a:solidFill>
                  <a:schemeClr val="bg1"/>
                </a:solidFill>
              </a:rPr>
              <a:t>effectively?</a:t>
            </a:r>
          </a:p>
        </p:txBody>
      </p:sp>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a:t>
            </a:r>
            <a:r>
              <a:rPr lang="en-GB" b="1" dirty="0" smtClean="0">
                <a:solidFill>
                  <a:schemeClr val="tx1">
                    <a:lumMod val="50000"/>
                    <a:lumOff val="50000"/>
                  </a:schemeClr>
                </a:solidFill>
              </a:rPr>
              <a:t>3 </a:t>
            </a:r>
            <a:r>
              <a:rPr lang="en-GB" b="1" dirty="0">
                <a:solidFill>
                  <a:schemeClr val="tx1">
                    <a:lumMod val="50000"/>
                    <a:lumOff val="50000"/>
                  </a:schemeClr>
                </a:solidFill>
              </a:rPr>
              <a:t>&amp; </a:t>
            </a:r>
            <a:r>
              <a:rPr lang="en-GB" b="1" dirty="0" smtClean="0">
                <a:solidFill>
                  <a:schemeClr val="tx1">
                    <a:lumMod val="50000"/>
                    <a:lumOff val="50000"/>
                  </a:schemeClr>
                </a:solidFill>
              </a:rPr>
              <a:t>4</a:t>
            </a:r>
            <a:endParaRPr lang="en-GB" b="1" dirty="0">
              <a:solidFill>
                <a:schemeClr val="tx1">
                  <a:lumMod val="50000"/>
                  <a:lumOff val="50000"/>
                </a:schemeClr>
              </a:solidFill>
            </a:endParaRPr>
          </a:p>
        </p:txBody>
      </p:sp>
      <p:sp>
        <p:nvSpPr>
          <p:cNvPr id="9" name="Footer Placeholder 2"/>
          <p:cNvSpPr>
            <a:spLocks noGrp="1"/>
          </p:cNvSpPr>
          <p:nvPr>
            <p:ph type="ftr" sz="quarter" idx="11"/>
          </p:nvPr>
        </p:nvSpPr>
        <p:spPr>
          <a:xfrm>
            <a:off x="4038600" y="6356350"/>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30967125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02336" y="1661071"/>
            <a:ext cx="11375136" cy="4154984"/>
          </a:xfrm>
          <a:prstGeom prst="rect">
            <a:avLst/>
          </a:prstGeom>
          <a:noFill/>
        </p:spPr>
        <p:txBody>
          <a:bodyPr wrap="square" rtlCol="0">
            <a:spAutoFit/>
          </a:bodyPr>
          <a:lstStyle/>
          <a:p>
            <a:pPr marL="457200" indent="-457200">
              <a:buFont typeface="Arial" panose="020B0604020202020204" pitchFamily="34" charset="0"/>
              <a:buChar char="•"/>
            </a:pPr>
            <a:r>
              <a:rPr lang="en-GB" sz="2400" b="1" dirty="0" smtClean="0"/>
              <a:t>Schools should not just ‘teach to the guidance’</a:t>
            </a:r>
            <a:r>
              <a:rPr lang="en-GB" sz="2400" dirty="0" smtClean="0"/>
              <a:t>, but see it as the basic requirement which forms part of broader PSHE education. </a:t>
            </a:r>
          </a:p>
          <a:p>
            <a:pPr marL="457200" indent="-457200">
              <a:buFont typeface="Arial" panose="020B0604020202020204" pitchFamily="34" charset="0"/>
              <a:buChar char="•"/>
            </a:pPr>
            <a:endParaRPr lang="en-GB" sz="2400" dirty="0" smtClean="0"/>
          </a:p>
          <a:p>
            <a:pPr marL="457200" indent="-457200">
              <a:buFont typeface="Arial" panose="020B0604020202020204" pitchFamily="34" charset="0"/>
              <a:buChar char="•"/>
            </a:pPr>
            <a:r>
              <a:rPr lang="en-GB" sz="2400" b="1" dirty="0" smtClean="0"/>
              <a:t>The statutory guidance outlines what schools </a:t>
            </a:r>
            <a:r>
              <a:rPr lang="en-GB" sz="2400" b="1" i="1" dirty="0" smtClean="0"/>
              <a:t>must </a:t>
            </a:r>
            <a:r>
              <a:rPr lang="en-GB" sz="2400" b="1" dirty="0" smtClean="0"/>
              <a:t>cover – though not everything that schools </a:t>
            </a:r>
            <a:r>
              <a:rPr lang="en-GB" sz="2400" b="1" i="1" dirty="0" smtClean="0"/>
              <a:t>should</a:t>
            </a:r>
            <a:r>
              <a:rPr lang="en-GB" sz="2400" b="1" dirty="0" smtClean="0"/>
              <a:t> cover </a:t>
            </a:r>
            <a:r>
              <a:rPr lang="en-GB" sz="2400" dirty="0" smtClean="0"/>
              <a:t>– in PSHE from 2020. The Department for Education (</a:t>
            </a:r>
            <a:r>
              <a:rPr lang="en-GB" sz="2400" dirty="0" err="1" smtClean="0"/>
              <a:t>DfE</a:t>
            </a:r>
            <a:r>
              <a:rPr lang="en-GB" sz="2400" dirty="0" smtClean="0"/>
              <a:t>) says: </a:t>
            </a:r>
            <a:r>
              <a:rPr lang="en-GB" sz="2400" i="1" dirty="0" smtClean="0"/>
              <a:t>‘All elements of PSHE are important and the government continues to recommend PSHE be taught in schools’.</a:t>
            </a:r>
          </a:p>
          <a:p>
            <a:endParaRPr lang="en-GB" sz="2400" i="1" dirty="0" smtClean="0"/>
          </a:p>
          <a:p>
            <a:pPr marL="457200" indent="-457200">
              <a:buFont typeface="Arial" panose="020B0604020202020204" pitchFamily="34" charset="0"/>
              <a:buChar char="•"/>
            </a:pPr>
            <a:r>
              <a:rPr lang="en-GB" sz="2400" dirty="0" smtClean="0"/>
              <a:t>The </a:t>
            </a:r>
            <a:r>
              <a:rPr lang="en-GB" sz="2400" b="1" dirty="0" smtClean="0">
                <a:hlinkClick r:id="rId2"/>
              </a:rPr>
              <a:t>PSHE </a:t>
            </a:r>
            <a:r>
              <a:rPr lang="en-GB" sz="2400" b="1" dirty="0">
                <a:hlinkClick r:id="rId2"/>
              </a:rPr>
              <a:t>Education Programme of Study KS 1 - 5</a:t>
            </a:r>
            <a:r>
              <a:rPr lang="en-GB" sz="2400" dirty="0" smtClean="0"/>
              <a:t>, covers all of the statutory content as well as vital non-statutory content related to economic wellbeing and careers education. </a:t>
            </a:r>
          </a:p>
        </p:txBody>
      </p:sp>
      <p:sp>
        <p:nvSpPr>
          <p:cNvPr id="13" name="Rectangle 12"/>
          <p:cNvSpPr/>
          <p:nvPr/>
        </p:nvSpPr>
        <p:spPr>
          <a:xfrm>
            <a:off x="-6096" y="-3164"/>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 name="Pictur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6" name="TextBox 5"/>
          <p:cNvSpPr txBox="1"/>
          <p:nvPr/>
        </p:nvSpPr>
        <p:spPr>
          <a:xfrm>
            <a:off x="387740" y="220969"/>
            <a:ext cx="10086295" cy="553998"/>
          </a:xfrm>
          <a:prstGeom prst="rect">
            <a:avLst/>
          </a:prstGeom>
          <a:noFill/>
        </p:spPr>
        <p:txBody>
          <a:bodyPr wrap="square" rtlCol="0">
            <a:spAutoFit/>
          </a:bodyPr>
          <a:lstStyle/>
          <a:p>
            <a:r>
              <a:rPr lang="en-GB" sz="3000" b="1" dirty="0" smtClean="0">
                <a:solidFill>
                  <a:schemeClr val="bg1"/>
                </a:solidFill>
              </a:rPr>
              <a:t>Should schools only cover what’s included in this guidance?</a:t>
            </a:r>
            <a:endParaRPr lang="en-GB" sz="3000" b="1" dirty="0">
              <a:solidFill>
                <a:schemeClr val="bg1"/>
              </a:solidFill>
            </a:endParaRPr>
          </a:p>
        </p:txBody>
      </p:sp>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a:t>
            </a:r>
            <a:r>
              <a:rPr lang="en-GB" b="1" dirty="0" smtClean="0">
                <a:solidFill>
                  <a:schemeClr val="tx1">
                    <a:lumMod val="50000"/>
                    <a:lumOff val="50000"/>
                  </a:schemeClr>
                </a:solidFill>
              </a:rPr>
              <a:t>3 </a:t>
            </a:r>
            <a:r>
              <a:rPr lang="en-GB" b="1" dirty="0">
                <a:solidFill>
                  <a:schemeClr val="tx1">
                    <a:lumMod val="50000"/>
                    <a:lumOff val="50000"/>
                  </a:schemeClr>
                </a:solidFill>
              </a:rPr>
              <a:t>&amp; </a:t>
            </a:r>
            <a:r>
              <a:rPr lang="en-GB" b="1" dirty="0" smtClean="0">
                <a:solidFill>
                  <a:schemeClr val="tx1">
                    <a:lumMod val="50000"/>
                    <a:lumOff val="50000"/>
                  </a:schemeClr>
                </a:solidFill>
              </a:rPr>
              <a:t>4</a:t>
            </a:r>
            <a:endParaRPr lang="en-GB" b="1" dirty="0">
              <a:solidFill>
                <a:schemeClr val="tx1">
                  <a:lumMod val="50000"/>
                  <a:lumOff val="50000"/>
                </a:schemeClr>
              </a:solidFill>
            </a:endParaRPr>
          </a:p>
        </p:txBody>
      </p:sp>
      <p:sp>
        <p:nvSpPr>
          <p:cNvPr id="9" name="Footer Placeholder 2"/>
          <p:cNvSpPr>
            <a:spLocks noGrp="1"/>
          </p:cNvSpPr>
          <p:nvPr>
            <p:ph type="ftr" sz="quarter" idx="11"/>
          </p:nvPr>
        </p:nvSpPr>
        <p:spPr>
          <a:xfrm>
            <a:off x="4038600" y="6356350"/>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6627406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6" name="TextBox 5"/>
          <p:cNvSpPr txBox="1"/>
          <p:nvPr/>
        </p:nvSpPr>
        <p:spPr>
          <a:xfrm>
            <a:off x="387740" y="281129"/>
            <a:ext cx="10414857" cy="492443"/>
          </a:xfrm>
          <a:prstGeom prst="rect">
            <a:avLst/>
          </a:prstGeom>
          <a:noFill/>
        </p:spPr>
        <p:txBody>
          <a:bodyPr wrap="square" rtlCol="0">
            <a:spAutoFit/>
          </a:bodyPr>
          <a:lstStyle/>
          <a:p>
            <a:r>
              <a:rPr lang="en-GB" sz="2600" b="1" dirty="0" smtClean="0">
                <a:solidFill>
                  <a:schemeClr val="bg1"/>
                </a:solidFill>
              </a:rPr>
              <a:t>So schools should still teach economic wellbeing &amp; careers through PSHE?</a:t>
            </a:r>
            <a:endParaRPr lang="en-GB" sz="2600" b="1" dirty="0">
              <a:solidFill>
                <a:schemeClr val="bg1"/>
              </a:solidFill>
            </a:endParaRPr>
          </a:p>
        </p:txBody>
      </p:sp>
      <p:sp>
        <p:nvSpPr>
          <p:cNvPr id="10" name="TextBox 9"/>
          <p:cNvSpPr txBox="1"/>
          <p:nvPr/>
        </p:nvSpPr>
        <p:spPr>
          <a:xfrm>
            <a:off x="402336" y="1183103"/>
            <a:ext cx="11375136" cy="6586418"/>
          </a:xfrm>
          <a:prstGeom prst="rect">
            <a:avLst/>
          </a:prstGeom>
          <a:noFill/>
        </p:spPr>
        <p:txBody>
          <a:bodyPr wrap="square" rtlCol="0">
            <a:spAutoFit/>
          </a:bodyPr>
          <a:lstStyle/>
          <a:p>
            <a:pPr marL="285750" indent="-285750">
              <a:buFont typeface="Arial" panose="020B0604020202020204" pitchFamily="34" charset="0"/>
              <a:buChar char="•"/>
            </a:pPr>
            <a:r>
              <a:rPr lang="en-GB" sz="2300" b="1" dirty="0"/>
              <a:t>Yes</a:t>
            </a:r>
            <a:r>
              <a:rPr lang="en-GB" sz="2300" b="1" dirty="0" smtClean="0"/>
              <a:t>,</a:t>
            </a:r>
            <a:r>
              <a:rPr lang="en-GB" sz="2300" b="1" dirty="0"/>
              <a:t> otherwise the ‘personal’ aspects of economic wellbeing will be lost.</a:t>
            </a:r>
            <a:r>
              <a:rPr lang="en-GB" sz="2300" dirty="0"/>
              <a:t> PSHE complements the financial education covered through Citizenship and Maths, but </a:t>
            </a:r>
            <a:r>
              <a:rPr lang="en-GB" sz="2300" dirty="0" smtClean="0"/>
              <a:t>covers </a:t>
            </a:r>
            <a:r>
              <a:rPr lang="en-GB" sz="2300" dirty="0"/>
              <a:t>the personal aspects of economic </a:t>
            </a:r>
            <a:r>
              <a:rPr lang="en-GB" sz="2300" dirty="0" smtClean="0"/>
              <a:t>wellbeing (for example managing risks and pressures relating </a:t>
            </a:r>
            <a:r>
              <a:rPr lang="en-GB" sz="2300" dirty="0"/>
              <a:t>to gambling, </a:t>
            </a:r>
            <a:r>
              <a:rPr lang="en-GB" sz="2300" dirty="0" smtClean="0"/>
              <a:t>‘money mules’ or fraud). It </a:t>
            </a:r>
            <a:r>
              <a:rPr lang="en-GB" sz="2300" dirty="0"/>
              <a:t>also </a:t>
            </a:r>
            <a:r>
              <a:rPr lang="en-GB" sz="2300" dirty="0" smtClean="0"/>
              <a:t>includes </a:t>
            </a:r>
            <a:r>
              <a:rPr lang="en-GB" sz="2300" dirty="0"/>
              <a:t>vital learning in careers education, digital and media </a:t>
            </a:r>
            <a:r>
              <a:rPr lang="en-GB" sz="2300" dirty="0" smtClean="0"/>
              <a:t>literacy.</a:t>
            </a:r>
          </a:p>
          <a:p>
            <a:endParaRPr lang="en-GB" sz="2300" dirty="0"/>
          </a:p>
          <a:p>
            <a:pPr marL="285750" indent="-285750">
              <a:buFont typeface="Arial" panose="020B0604020202020204" pitchFamily="34" charset="0"/>
              <a:buChar char="•"/>
            </a:pPr>
            <a:r>
              <a:rPr lang="en-GB" sz="2300" b="1" dirty="0"/>
              <a:t>Health, relationships, economic wellbeing and </a:t>
            </a:r>
            <a:r>
              <a:rPr lang="en-GB" sz="2300" b="1" dirty="0" smtClean="0"/>
              <a:t>successful </a:t>
            </a:r>
            <a:r>
              <a:rPr lang="en-GB" sz="2300" b="1" dirty="0"/>
              <a:t>careers are all linked. PSHE is the glue that binds them together.</a:t>
            </a:r>
            <a:r>
              <a:rPr lang="en-GB" sz="2300" dirty="0"/>
              <a:t> PSHE gathers all of these aspects of preparing for modern life together into a coherent curriculum subject</a:t>
            </a:r>
            <a:r>
              <a:rPr lang="en-GB" sz="2300" dirty="0" smtClean="0"/>
              <a:t>.</a:t>
            </a:r>
          </a:p>
          <a:p>
            <a:endParaRPr lang="en-GB" sz="2300" dirty="0"/>
          </a:p>
          <a:p>
            <a:pPr marL="285750" indent="-285750">
              <a:buFont typeface="Arial" panose="020B0604020202020204" pitchFamily="34" charset="0"/>
              <a:buChar char="•"/>
            </a:pPr>
            <a:r>
              <a:rPr lang="en-GB" sz="2300" b="1" dirty="0" smtClean="0"/>
              <a:t>PSHE education is the </a:t>
            </a:r>
            <a:r>
              <a:rPr lang="en-GB" sz="2300" b="1" dirty="0"/>
              <a:t>vehicle through which schools can best ensure they meet many of the Gatsby </a:t>
            </a:r>
            <a:r>
              <a:rPr lang="en-GB" sz="2300" b="1" dirty="0" smtClean="0"/>
              <a:t>benchmarks. </a:t>
            </a:r>
            <a:r>
              <a:rPr lang="en-GB" sz="2300" b="1" dirty="0" err="1" smtClean="0">
                <a:hlinkClick r:id="rId3"/>
              </a:rPr>
              <a:t>DfE</a:t>
            </a:r>
            <a:r>
              <a:rPr lang="en-GB" sz="2300" b="1" dirty="0" smtClean="0">
                <a:hlinkClick r:id="rId3"/>
              </a:rPr>
              <a:t> data shows that </a:t>
            </a:r>
            <a:r>
              <a:rPr lang="en-GB" sz="2300" b="1" dirty="0">
                <a:hlinkClick r:id="rId3"/>
              </a:rPr>
              <a:t>the most common approach to careers education i</a:t>
            </a:r>
            <a:r>
              <a:rPr lang="en-GB" sz="2300" b="1" dirty="0" smtClean="0">
                <a:hlinkClick r:id="rId3"/>
              </a:rPr>
              <a:t>s </a:t>
            </a:r>
            <a:r>
              <a:rPr lang="en-GB" sz="2300" b="1" dirty="0">
                <a:hlinkClick r:id="rId3"/>
              </a:rPr>
              <a:t>delivery through PSHE lessons (87</a:t>
            </a:r>
            <a:r>
              <a:rPr lang="en-GB" sz="2300" b="1" dirty="0" smtClean="0">
                <a:hlinkClick r:id="rId3"/>
              </a:rPr>
              <a:t>%)</a:t>
            </a:r>
            <a:r>
              <a:rPr lang="en-GB" sz="2300" dirty="0" smtClean="0"/>
              <a:t>. Therefore, schools should not undo what they are already doing well in this area.</a:t>
            </a:r>
          </a:p>
          <a:p>
            <a:pPr marL="342900" indent="-342900">
              <a:buFont typeface="Arial" panose="020B0604020202020204" pitchFamily="34" charset="0"/>
              <a:buChar char="•"/>
            </a:pPr>
            <a:endParaRPr lang="en-GB" sz="2000" b="1" i="1" dirty="0" smtClean="0"/>
          </a:p>
          <a:p>
            <a:pPr marL="342900" indent="-342900">
              <a:buFont typeface="Arial" panose="020B0604020202020204" pitchFamily="34" charset="0"/>
              <a:buChar char="•"/>
            </a:pPr>
            <a:endParaRPr lang="en-GB" sz="2000" b="1" dirty="0" smtClean="0"/>
          </a:p>
          <a:p>
            <a:pPr marL="342900" indent="-342900">
              <a:buFont typeface="Arial" panose="020B0604020202020204" pitchFamily="34" charset="0"/>
              <a:buChar char="•"/>
            </a:pPr>
            <a:endParaRPr lang="en-GB" sz="2000" b="1" dirty="0" smtClean="0"/>
          </a:p>
          <a:p>
            <a:pPr marL="342900" indent="-342900">
              <a:buFont typeface="Arial" panose="020B0604020202020204" pitchFamily="34" charset="0"/>
              <a:buChar char="•"/>
            </a:pPr>
            <a:endParaRPr lang="en-GB" sz="2000" b="1" dirty="0" smtClean="0"/>
          </a:p>
          <a:p>
            <a:endParaRPr lang="en-GB" sz="2000" dirty="0" smtClean="0"/>
          </a:p>
        </p:txBody>
      </p:sp>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a:t>
            </a:r>
            <a:r>
              <a:rPr lang="en-GB" b="1" dirty="0" smtClean="0">
                <a:solidFill>
                  <a:schemeClr val="tx1">
                    <a:lumMod val="50000"/>
                    <a:lumOff val="50000"/>
                  </a:schemeClr>
                </a:solidFill>
              </a:rPr>
              <a:t>3 </a:t>
            </a:r>
            <a:r>
              <a:rPr lang="en-GB" b="1" dirty="0">
                <a:solidFill>
                  <a:schemeClr val="tx1">
                    <a:lumMod val="50000"/>
                    <a:lumOff val="50000"/>
                  </a:schemeClr>
                </a:solidFill>
              </a:rPr>
              <a:t>&amp; </a:t>
            </a:r>
            <a:r>
              <a:rPr lang="en-GB" b="1" dirty="0" smtClean="0">
                <a:solidFill>
                  <a:schemeClr val="tx1">
                    <a:lumMod val="50000"/>
                    <a:lumOff val="50000"/>
                  </a:schemeClr>
                </a:solidFill>
              </a:rPr>
              <a:t>4</a:t>
            </a:r>
            <a:endParaRPr lang="en-GB" b="1" dirty="0">
              <a:solidFill>
                <a:schemeClr val="tx1">
                  <a:lumMod val="50000"/>
                  <a:lumOff val="50000"/>
                </a:schemeClr>
              </a:solidFill>
            </a:endParaRPr>
          </a:p>
        </p:txBody>
      </p:sp>
      <p:sp>
        <p:nvSpPr>
          <p:cNvPr id="11" name="Footer Placeholder 2"/>
          <p:cNvSpPr>
            <a:spLocks noGrp="1"/>
          </p:cNvSpPr>
          <p:nvPr>
            <p:ph type="ftr" sz="quarter" idx="11"/>
          </p:nvPr>
        </p:nvSpPr>
        <p:spPr>
          <a:xfrm>
            <a:off x="4038600" y="6497664"/>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40840785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9069" y="6086266"/>
            <a:ext cx="974875" cy="550361"/>
          </a:xfrm>
          <a:prstGeom prst="rect">
            <a:avLst/>
          </a:prstGeom>
        </p:spPr>
      </p:pic>
      <p:sp>
        <p:nvSpPr>
          <p:cNvPr id="16" name="Rectangle 15"/>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387741" y="137845"/>
            <a:ext cx="9015984" cy="615553"/>
          </a:xfrm>
          <a:prstGeom prst="rect">
            <a:avLst/>
          </a:prstGeom>
          <a:noFill/>
        </p:spPr>
        <p:txBody>
          <a:bodyPr wrap="square" rtlCol="0">
            <a:spAutoFit/>
          </a:bodyPr>
          <a:lstStyle/>
          <a:p>
            <a:r>
              <a:rPr lang="en-GB" sz="3400" b="1" dirty="0" smtClean="0">
                <a:solidFill>
                  <a:schemeClr val="bg1"/>
                </a:solidFill>
              </a:rPr>
              <a:t>Why is this all so important?</a:t>
            </a:r>
            <a:endParaRPr lang="en-GB" sz="3400" b="1" dirty="0">
              <a:solidFill>
                <a:schemeClr val="bg1"/>
              </a:solidFill>
            </a:endParaRP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2" name="TextBox 1"/>
          <p:cNvSpPr txBox="1"/>
          <p:nvPr/>
        </p:nvSpPr>
        <p:spPr>
          <a:xfrm>
            <a:off x="245921" y="1174860"/>
            <a:ext cx="5640940" cy="5709255"/>
          </a:xfrm>
          <a:prstGeom prst="rect">
            <a:avLst/>
          </a:prstGeom>
          <a:noFill/>
        </p:spPr>
        <p:txBody>
          <a:bodyPr wrap="square" rtlCol="0">
            <a:spAutoFit/>
          </a:bodyPr>
          <a:lstStyle/>
          <a:p>
            <a:pPr marL="342900" indent="-342900">
              <a:buFont typeface="Arial" panose="020B0604020202020204" pitchFamily="34" charset="0"/>
              <a:buChar char="•"/>
            </a:pPr>
            <a:r>
              <a:rPr lang="en-GB" sz="2300" b="1" dirty="0" smtClean="0"/>
              <a:t>PSHE education has </a:t>
            </a:r>
            <a:r>
              <a:rPr lang="en-GB" sz="2300" b="1" dirty="0" smtClean="0">
                <a:hlinkClick r:id="rId3"/>
              </a:rPr>
              <a:t>proven impact </a:t>
            </a:r>
            <a:r>
              <a:rPr lang="en-GB" sz="2300" b="1" dirty="0" smtClean="0"/>
              <a:t>on life chances and academic success when delivered well, </a:t>
            </a:r>
            <a:r>
              <a:rPr lang="en-GB" sz="2300" dirty="0" smtClean="0"/>
              <a:t>but has suffered from reduced curriculum time and patchy provision. </a:t>
            </a:r>
          </a:p>
          <a:p>
            <a:pPr marL="342900" indent="-342900">
              <a:buFont typeface="Arial" panose="020B0604020202020204" pitchFamily="34" charset="0"/>
              <a:buChar char="•"/>
            </a:pPr>
            <a:endParaRPr lang="en-GB" sz="1000" dirty="0" smtClean="0"/>
          </a:p>
          <a:p>
            <a:pPr marL="342900" indent="-342900">
              <a:buFont typeface="Arial" panose="020B0604020202020204" pitchFamily="34" charset="0"/>
              <a:buChar char="•"/>
            </a:pPr>
            <a:r>
              <a:rPr lang="en-GB" sz="2300" b="1" dirty="0"/>
              <a:t>T</a:t>
            </a:r>
            <a:r>
              <a:rPr lang="en-GB" sz="2300" b="1" dirty="0" smtClean="0"/>
              <a:t>his strengthening of PSHE education’s status can have a major impact </a:t>
            </a:r>
            <a:r>
              <a:rPr lang="en-GB" sz="2300" dirty="0" smtClean="0"/>
              <a:t>on the quality of PSHE in all schools for all pupils.</a:t>
            </a:r>
          </a:p>
          <a:p>
            <a:endParaRPr lang="en-GB" sz="1000" dirty="0" smtClean="0"/>
          </a:p>
          <a:p>
            <a:pPr marL="342900" indent="-342900">
              <a:buFont typeface="Arial" panose="020B0604020202020204" pitchFamily="34" charset="0"/>
              <a:buChar char="•"/>
            </a:pPr>
            <a:r>
              <a:rPr lang="en-GB" sz="2300" b="1" dirty="0" smtClean="0"/>
              <a:t>These developments mean that all pupils can benefit </a:t>
            </a:r>
            <a:r>
              <a:rPr lang="en-GB" sz="2300" dirty="0" smtClean="0"/>
              <a:t>from an education that keeps them safe, healthy and prepared for the realities of modern life.</a:t>
            </a:r>
          </a:p>
          <a:p>
            <a:pPr marL="342900" indent="-342900">
              <a:buFont typeface="Arial" panose="020B0604020202020204" pitchFamily="34" charset="0"/>
              <a:buChar char="•"/>
            </a:pPr>
            <a:endParaRPr lang="en-GB" sz="2300" dirty="0" smtClean="0"/>
          </a:p>
          <a:p>
            <a:endParaRPr lang="en-GB" sz="2300" dirty="0" smtClean="0"/>
          </a:p>
          <a:p>
            <a:pPr marL="457200" indent="-457200">
              <a:buFont typeface="Arial" panose="020B0604020202020204" pitchFamily="34" charset="0"/>
              <a:buChar char="•"/>
            </a:pPr>
            <a:endParaRPr lang="en-GB" sz="2300" dirty="0"/>
          </a:p>
        </p:txBody>
      </p:sp>
      <p:cxnSp>
        <p:nvCxnSpPr>
          <p:cNvPr id="5" name="Straight Connector 4"/>
          <p:cNvCxnSpPr/>
          <p:nvPr/>
        </p:nvCxnSpPr>
        <p:spPr>
          <a:xfrm>
            <a:off x="6029536" y="1375002"/>
            <a:ext cx="0" cy="5159828"/>
          </a:xfrm>
          <a:prstGeom prst="line">
            <a:avLst/>
          </a:prstGeom>
          <a:ln w="254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6172212" y="1182490"/>
            <a:ext cx="6096000" cy="2431435"/>
          </a:xfrm>
          <a:prstGeom prst="rect">
            <a:avLst/>
          </a:prstGeom>
        </p:spPr>
        <p:txBody>
          <a:bodyPr>
            <a:spAutoFit/>
          </a:bodyPr>
          <a:lstStyle/>
          <a:p>
            <a:r>
              <a:rPr lang="en-GB" b="1" i="1" dirty="0" smtClean="0"/>
              <a:t>“The </a:t>
            </a:r>
            <a:r>
              <a:rPr lang="en-GB" b="1" i="1" dirty="0"/>
              <a:t>evidence shows that personal, social, health and economic (PSHE) education can improve the physical and psychosocial well-being of pupils. A virtuous cycle can be achieved, whereby pupils with better health and well-being can achieve better academically, which in turn leads to greater success</a:t>
            </a:r>
            <a:r>
              <a:rPr lang="en-GB" b="1" i="1" dirty="0" smtClean="0"/>
              <a:t>.” </a:t>
            </a:r>
          </a:p>
          <a:p>
            <a:endParaRPr lang="en-GB" sz="800" b="1" i="1" dirty="0" smtClean="0"/>
          </a:p>
          <a:p>
            <a:r>
              <a:rPr lang="en-GB" dirty="0" smtClean="0"/>
              <a:t>Department for Education </a:t>
            </a:r>
            <a:r>
              <a:rPr lang="en-GB" dirty="0" smtClean="0">
                <a:hlinkClick r:id="rId4"/>
              </a:rPr>
              <a:t>review</a:t>
            </a:r>
            <a:r>
              <a:rPr lang="en-GB" dirty="0" smtClean="0"/>
              <a:t> of PSHE education impact and effective practice</a:t>
            </a:r>
            <a:endParaRPr lang="en-GB" i="1" dirty="0"/>
          </a:p>
        </p:txBody>
      </p:sp>
      <p:sp>
        <p:nvSpPr>
          <p:cNvPr id="19" name="Rectangle 18"/>
          <p:cNvSpPr/>
          <p:nvPr/>
        </p:nvSpPr>
        <p:spPr>
          <a:xfrm>
            <a:off x="6172212" y="3954251"/>
            <a:ext cx="6096000" cy="1323439"/>
          </a:xfrm>
          <a:prstGeom prst="rect">
            <a:avLst/>
          </a:prstGeom>
        </p:spPr>
        <p:txBody>
          <a:bodyPr>
            <a:spAutoFit/>
          </a:bodyPr>
          <a:lstStyle/>
          <a:p>
            <a:endParaRPr lang="en-GB" sz="800" b="1" i="1" dirty="0" smtClean="0"/>
          </a:p>
          <a:p>
            <a:r>
              <a:rPr lang="en-GB" b="1" dirty="0" smtClean="0">
                <a:hlinkClick r:id="rId5"/>
              </a:rPr>
              <a:t>An extensive 2017 literature </a:t>
            </a:r>
            <a:r>
              <a:rPr lang="en-GB" b="1" dirty="0">
                <a:hlinkClick r:id="rId5"/>
              </a:rPr>
              <a:t>r</a:t>
            </a:r>
            <a:r>
              <a:rPr lang="en-GB" b="1" dirty="0" smtClean="0">
                <a:hlinkClick r:id="rId5"/>
              </a:rPr>
              <a:t>eview </a:t>
            </a:r>
            <a:r>
              <a:rPr lang="en-GB" b="1" dirty="0" smtClean="0"/>
              <a:t>by leading economists found </a:t>
            </a:r>
            <a:r>
              <a:rPr lang="en-GB" b="1" i="1" dirty="0"/>
              <a:t>‘Very strong evidence’ </a:t>
            </a:r>
            <a:r>
              <a:rPr lang="en-GB" b="1" dirty="0"/>
              <a:t>that PSHE (personal, social, health and economic) learning has a positive impact on health, </a:t>
            </a:r>
            <a:r>
              <a:rPr lang="en-GB" b="1" dirty="0" smtClean="0"/>
              <a:t>wellbeing </a:t>
            </a:r>
            <a:r>
              <a:rPr lang="en-GB" b="1" dirty="0"/>
              <a:t>and academic attainment.</a:t>
            </a:r>
            <a:endParaRPr lang="en-GB" dirty="0"/>
          </a:p>
        </p:txBody>
      </p:sp>
      <p:sp>
        <p:nvSpPr>
          <p:cNvPr id="10" name="TextBox 9"/>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a:t>
            </a:r>
            <a:r>
              <a:rPr lang="en-GB" b="1" dirty="0" smtClean="0">
                <a:solidFill>
                  <a:schemeClr val="tx1">
                    <a:lumMod val="50000"/>
                    <a:lumOff val="50000"/>
                  </a:schemeClr>
                </a:solidFill>
              </a:rPr>
              <a:t>3 </a:t>
            </a:r>
            <a:r>
              <a:rPr lang="en-GB" b="1" dirty="0">
                <a:solidFill>
                  <a:schemeClr val="tx1">
                    <a:lumMod val="50000"/>
                    <a:lumOff val="50000"/>
                  </a:schemeClr>
                </a:solidFill>
              </a:rPr>
              <a:t>&amp; </a:t>
            </a:r>
            <a:r>
              <a:rPr lang="en-GB" b="1" dirty="0" smtClean="0">
                <a:solidFill>
                  <a:schemeClr val="tx1">
                    <a:lumMod val="50000"/>
                    <a:lumOff val="50000"/>
                  </a:schemeClr>
                </a:solidFill>
              </a:rPr>
              <a:t>4</a:t>
            </a:r>
            <a:endParaRPr lang="en-GB" b="1" dirty="0">
              <a:solidFill>
                <a:schemeClr val="tx1">
                  <a:lumMod val="50000"/>
                  <a:lumOff val="50000"/>
                </a:schemeClr>
              </a:solidFill>
            </a:endParaRPr>
          </a:p>
        </p:txBody>
      </p:sp>
      <p:sp>
        <p:nvSpPr>
          <p:cNvPr id="15" name="Footer Placeholder 2"/>
          <p:cNvSpPr>
            <a:spLocks noGrp="1"/>
          </p:cNvSpPr>
          <p:nvPr>
            <p:ph type="ftr" sz="quarter" idx="11"/>
          </p:nvPr>
        </p:nvSpPr>
        <p:spPr>
          <a:xfrm>
            <a:off x="4038600" y="6497664"/>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20819950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p:cNvSpPr txBox="1"/>
          <p:nvPr/>
        </p:nvSpPr>
        <p:spPr>
          <a:xfrm>
            <a:off x="2431600" y="7055531"/>
            <a:ext cx="9015984" cy="553998"/>
          </a:xfrm>
          <a:prstGeom prst="rect">
            <a:avLst/>
          </a:prstGeom>
          <a:noFill/>
        </p:spPr>
        <p:txBody>
          <a:bodyPr wrap="square" rtlCol="0">
            <a:spAutoFit/>
          </a:bodyPr>
          <a:lstStyle/>
          <a:p>
            <a:r>
              <a:rPr lang="en-GB" sz="3000" b="1" dirty="0" smtClean="0">
                <a:solidFill>
                  <a:schemeClr val="bg1"/>
                </a:solidFill>
              </a:rPr>
              <a:t>Statutory Relationships </a:t>
            </a:r>
            <a:r>
              <a:rPr lang="en-GB" sz="3000" b="1" dirty="0">
                <a:solidFill>
                  <a:schemeClr val="bg1"/>
                </a:solidFill>
              </a:rPr>
              <a:t>E</a:t>
            </a:r>
            <a:r>
              <a:rPr lang="en-GB" sz="3000" b="1" dirty="0" smtClean="0">
                <a:solidFill>
                  <a:schemeClr val="bg1"/>
                </a:solidFill>
              </a:rPr>
              <a:t>ducation and Health Education</a:t>
            </a:r>
            <a:endParaRPr lang="en-GB" sz="3000" b="1" dirty="0">
              <a:solidFill>
                <a:schemeClr val="bg1"/>
              </a:solidFill>
            </a:endParaRPr>
          </a:p>
        </p:txBody>
      </p:sp>
      <p:sp>
        <p:nvSpPr>
          <p:cNvPr id="17" name="TextBox 16"/>
          <p:cNvSpPr txBox="1"/>
          <p:nvPr/>
        </p:nvSpPr>
        <p:spPr>
          <a:xfrm>
            <a:off x="315548" y="185973"/>
            <a:ext cx="10219101" cy="523220"/>
          </a:xfrm>
          <a:prstGeom prst="rect">
            <a:avLst/>
          </a:prstGeom>
          <a:noFill/>
        </p:spPr>
        <p:txBody>
          <a:bodyPr wrap="square" rtlCol="0">
            <a:spAutoFit/>
          </a:bodyPr>
          <a:lstStyle/>
          <a:p>
            <a:r>
              <a:rPr lang="en-GB" sz="2700" b="1" dirty="0" smtClean="0">
                <a:solidFill>
                  <a:schemeClr val="bg1"/>
                </a:solidFill>
              </a:rPr>
              <a:t>How can we get the right RSE policy in place?</a:t>
            </a:r>
            <a:endParaRPr lang="en-GB" sz="2700" b="1" dirty="0">
              <a:solidFill>
                <a:schemeClr val="bg1"/>
              </a:solidFill>
            </a:endParaRPr>
          </a:p>
        </p:txBody>
      </p:sp>
      <p:pic>
        <p:nvPicPr>
          <p:cNvPr id="18" name="Pictur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11" name="TextBox 10"/>
          <p:cNvSpPr txBox="1"/>
          <p:nvPr/>
        </p:nvSpPr>
        <p:spPr>
          <a:xfrm>
            <a:off x="387741" y="1146112"/>
            <a:ext cx="11375136" cy="4478149"/>
          </a:xfrm>
          <a:prstGeom prst="rect">
            <a:avLst/>
          </a:prstGeom>
          <a:noFill/>
        </p:spPr>
        <p:txBody>
          <a:bodyPr wrap="square" rtlCol="0">
            <a:spAutoFit/>
          </a:bodyPr>
          <a:lstStyle/>
          <a:p>
            <a:r>
              <a:rPr lang="en-GB" sz="2700" dirty="0" smtClean="0"/>
              <a:t>All secondary schools </a:t>
            </a:r>
            <a:r>
              <a:rPr lang="en-GB" sz="2700" dirty="0"/>
              <a:t>will </a:t>
            </a:r>
            <a:r>
              <a:rPr lang="en-GB" sz="2700" dirty="0" smtClean="0"/>
              <a:t>be required to have a Relationships and Sex Education policy in place. This must </a:t>
            </a:r>
            <a:r>
              <a:rPr lang="en-GB" sz="2700" dirty="0"/>
              <a:t>be freely available for parents to </a:t>
            </a:r>
            <a:r>
              <a:rPr lang="en-GB" sz="2700" dirty="0" smtClean="0"/>
              <a:t>access, and include:</a:t>
            </a:r>
          </a:p>
          <a:p>
            <a:endParaRPr lang="en-GB" sz="1000" dirty="0"/>
          </a:p>
          <a:p>
            <a:pPr marL="342900" indent="-342900">
              <a:buFont typeface="Arial" panose="020B0604020202020204" pitchFamily="34" charset="0"/>
              <a:buChar char="•"/>
            </a:pPr>
            <a:r>
              <a:rPr lang="en-GB" sz="2700" dirty="0"/>
              <a:t>a</a:t>
            </a:r>
            <a:r>
              <a:rPr lang="en-GB" sz="2700" dirty="0" smtClean="0"/>
              <a:t>n outline of what </a:t>
            </a:r>
            <a:r>
              <a:rPr lang="en-GB" sz="2700" dirty="0"/>
              <a:t>will be taught to children within the </a:t>
            </a:r>
            <a:r>
              <a:rPr lang="en-GB" sz="2700" dirty="0" smtClean="0"/>
              <a:t>RSE </a:t>
            </a:r>
            <a:r>
              <a:rPr lang="en-GB" sz="2700" dirty="0"/>
              <a:t>curriculum </a:t>
            </a:r>
            <a:endParaRPr lang="en-GB" sz="2700" dirty="0" smtClean="0"/>
          </a:p>
          <a:p>
            <a:pPr marL="342900" indent="-342900">
              <a:buFont typeface="Arial" panose="020B0604020202020204" pitchFamily="34" charset="0"/>
              <a:buChar char="•"/>
            </a:pPr>
            <a:r>
              <a:rPr lang="en-GB" sz="2700" dirty="0"/>
              <a:t>a</a:t>
            </a:r>
            <a:r>
              <a:rPr lang="en-GB" sz="2700" dirty="0" smtClean="0"/>
              <a:t> rationale </a:t>
            </a:r>
            <a:r>
              <a:rPr lang="en-GB" sz="2700" dirty="0"/>
              <a:t>for this learning (for example in relation to safeguarding)</a:t>
            </a:r>
          </a:p>
          <a:p>
            <a:pPr marL="342900" indent="-342900">
              <a:buFont typeface="Arial" panose="020B0604020202020204" pitchFamily="34" charset="0"/>
              <a:buChar char="•"/>
            </a:pPr>
            <a:r>
              <a:rPr lang="en-GB" sz="2700" dirty="0" smtClean="0"/>
              <a:t>a clear </a:t>
            </a:r>
            <a:r>
              <a:rPr lang="en-GB" sz="2700" dirty="0"/>
              <a:t>procedure for withdrawal from sex education</a:t>
            </a:r>
          </a:p>
          <a:p>
            <a:pPr marL="342900" indent="-342900">
              <a:buFont typeface="Arial" panose="020B0604020202020204" pitchFamily="34" charset="0"/>
              <a:buChar char="•"/>
            </a:pPr>
            <a:r>
              <a:rPr lang="en-GB" sz="2700" dirty="0" smtClean="0"/>
              <a:t>reasons </a:t>
            </a:r>
            <a:r>
              <a:rPr lang="en-GB" sz="2700" dirty="0"/>
              <a:t>why the school believes children </a:t>
            </a:r>
            <a:r>
              <a:rPr lang="en-GB" sz="2700" dirty="0" smtClean="0"/>
              <a:t>should </a:t>
            </a:r>
            <a:r>
              <a:rPr lang="en-GB" sz="2700" dirty="0"/>
              <a:t>not be withdrawn from these </a:t>
            </a:r>
            <a:r>
              <a:rPr lang="en-GB" sz="2700" dirty="0" smtClean="0"/>
              <a:t>lessons</a:t>
            </a:r>
          </a:p>
          <a:p>
            <a:pPr marL="342900" indent="-342900">
              <a:buFont typeface="Arial" panose="020B0604020202020204" pitchFamily="34" charset="0"/>
              <a:buChar char="•"/>
            </a:pPr>
            <a:endParaRPr lang="en-GB" sz="500" dirty="0"/>
          </a:p>
          <a:p>
            <a:r>
              <a:rPr lang="en-GB" sz="2700" dirty="0" smtClean="0">
                <a:hlinkClick r:id="rId4"/>
              </a:rPr>
              <a:t>Download </a:t>
            </a:r>
            <a:r>
              <a:rPr lang="en-GB" sz="2700" dirty="0">
                <a:hlinkClick r:id="rId4"/>
              </a:rPr>
              <a:t>PSHE Association guidance </a:t>
            </a:r>
            <a:r>
              <a:rPr lang="en-GB" sz="2700" dirty="0"/>
              <a:t>on how to write a </a:t>
            </a:r>
            <a:r>
              <a:rPr lang="en-GB" sz="2700" dirty="0" smtClean="0"/>
              <a:t>comprehensive RSE policy.</a:t>
            </a:r>
          </a:p>
          <a:p>
            <a:endParaRPr lang="en-GB" sz="2700" dirty="0"/>
          </a:p>
        </p:txBody>
      </p:sp>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a:t>
            </a:r>
            <a:r>
              <a:rPr lang="en-GB" b="1" dirty="0" smtClean="0">
                <a:solidFill>
                  <a:schemeClr val="tx1">
                    <a:lumMod val="50000"/>
                    <a:lumOff val="50000"/>
                  </a:schemeClr>
                </a:solidFill>
              </a:rPr>
              <a:t>3 </a:t>
            </a:r>
            <a:r>
              <a:rPr lang="en-GB" b="1" dirty="0">
                <a:solidFill>
                  <a:schemeClr val="tx1">
                    <a:lumMod val="50000"/>
                    <a:lumOff val="50000"/>
                  </a:schemeClr>
                </a:solidFill>
              </a:rPr>
              <a:t>&amp; </a:t>
            </a:r>
            <a:r>
              <a:rPr lang="en-GB" b="1" dirty="0" smtClean="0">
                <a:solidFill>
                  <a:schemeClr val="tx1">
                    <a:lumMod val="50000"/>
                    <a:lumOff val="50000"/>
                  </a:schemeClr>
                </a:solidFill>
              </a:rPr>
              <a:t>4</a:t>
            </a:r>
            <a:endParaRPr lang="en-GB" b="1" dirty="0">
              <a:solidFill>
                <a:schemeClr val="tx1">
                  <a:lumMod val="50000"/>
                  <a:lumOff val="50000"/>
                </a:schemeClr>
              </a:solidFill>
            </a:endParaRPr>
          </a:p>
        </p:txBody>
      </p:sp>
      <p:sp>
        <p:nvSpPr>
          <p:cNvPr id="10" name="Footer Placeholder 2"/>
          <p:cNvSpPr>
            <a:spLocks noGrp="1"/>
          </p:cNvSpPr>
          <p:nvPr>
            <p:ph type="ftr" sz="quarter" idx="11"/>
          </p:nvPr>
        </p:nvSpPr>
        <p:spPr>
          <a:xfrm>
            <a:off x="4038600" y="6356350"/>
            <a:ext cx="4114800" cy="365125"/>
          </a:xfrm>
        </p:spPr>
        <p:txBody>
          <a:bodyPr/>
          <a:lstStyle/>
          <a:p>
            <a:r>
              <a:rPr lang="en-GB" sz="1200" dirty="0" smtClean="0"/>
              <a:t>© PSHE Association 2019</a:t>
            </a:r>
            <a:endParaRPr lang="en-GB" dirty="0"/>
          </a:p>
        </p:txBody>
      </p:sp>
    </p:spTree>
    <p:extLst>
      <p:ext uri="{BB962C8B-B14F-4D97-AF65-F5344CB8AC3E}">
        <p14:creationId xmlns:p14="http://schemas.microsoft.com/office/powerpoint/2010/main" val="25516487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6096" y="8868"/>
            <a:ext cx="12192000" cy="1005840"/>
          </a:xfrm>
          <a:prstGeom prst="rect">
            <a:avLst/>
          </a:prstGeom>
          <a:solidFill>
            <a:srgbClr val="9551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p:cNvSpPr txBox="1"/>
          <p:nvPr/>
        </p:nvSpPr>
        <p:spPr>
          <a:xfrm>
            <a:off x="2431600" y="7055531"/>
            <a:ext cx="9015984" cy="553998"/>
          </a:xfrm>
          <a:prstGeom prst="rect">
            <a:avLst/>
          </a:prstGeom>
          <a:noFill/>
        </p:spPr>
        <p:txBody>
          <a:bodyPr wrap="square" rtlCol="0">
            <a:spAutoFit/>
          </a:bodyPr>
          <a:lstStyle/>
          <a:p>
            <a:r>
              <a:rPr lang="en-GB" sz="3000" b="1" dirty="0" smtClean="0">
                <a:solidFill>
                  <a:schemeClr val="bg1"/>
                </a:solidFill>
              </a:rPr>
              <a:t>Statutory Relationships </a:t>
            </a:r>
            <a:r>
              <a:rPr lang="en-GB" sz="3000" b="1" dirty="0">
                <a:solidFill>
                  <a:schemeClr val="bg1"/>
                </a:solidFill>
              </a:rPr>
              <a:t>E</a:t>
            </a:r>
            <a:r>
              <a:rPr lang="en-GB" sz="3000" b="1" dirty="0" smtClean="0">
                <a:solidFill>
                  <a:schemeClr val="bg1"/>
                </a:solidFill>
              </a:rPr>
              <a:t>ducation and Health Education</a:t>
            </a:r>
            <a:endParaRPr lang="en-GB" sz="3000" b="1" dirty="0">
              <a:solidFill>
                <a:schemeClr val="bg1"/>
              </a:solidFill>
            </a:endParaRPr>
          </a:p>
        </p:txBody>
      </p:sp>
      <p:sp>
        <p:nvSpPr>
          <p:cNvPr id="17" name="TextBox 16"/>
          <p:cNvSpPr txBox="1"/>
          <p:nvPr/>
        </p:nvSpPr>
        <p:spPr>
          <a:xfrm>
            <a:off x="315548" y="185973"/>
            <a:ext cx="10219101" cy="523220"/>
          </a:xfrm>
          <a:prstGeom prst="rect">
            <a:avLst/>
          </a:prstGeom>
          <a:noFill/>
        </p:spPr>
        <p:txBody>
          <a:bodyPr wrap="square" rtlCol="0">
            <a:spAutoFit/>
          </a:bodyPr>
          <a:lstStyle/>
          <a:p>
            <a:r>
              <a:rPr lang="en-GB" sz="2700" b="1" dirty="0" smtClean="0">
                <a:solidFill>
                  <a:schemeClr val="bg1"/>
                </a:solidFill>
              </a:rPr>
              <a:t>How can we get the right RSE policy in place? (cont’d)</a:t>
            </a:r>
            <a:endParaRPr lang="en-GB" sz="2700" b="1" dirty="0">
              <a:solidFill>
                <a:schemeClr val="bg1"/>
              </a:solidFill>
            </a:endParaRPr>
          </a:p>
        </p:txBody>
      </p:sp>
      <p:pic>
        <p:nvPicPr>
          <p:cNvPr id="18" name="Picture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02597" y="239790"/>
            <a:ext cx="974875" cy="550361"/>
          </a:xfrm>
          <a:prstGeom prst="rect">
            <a:avLst/>
          </a:prstGeom>
        </p:spPr>
      </p:pic>
      <p:sp>
        <p:nvSpPr>
          <p:cNvPr id="7" name="TextBox 6"/>
          <p:cNvSpPr txBox="1"/>
          <p:nvPr/>
        </p:nvSpPr>
        <p:spPr>
          <a:xfrm>
            <a:off x="7924796" y="6391561"/>
            <a:ext cx="4091709" cy="369332"/>
          </a:xfrm>
          <a:prstGeom prst="rect">
            <a:avLst/>
          </a:prstGeom>
          <a:noFill/>
        </p:spPr>
        <p:txBody>
          <a:bodyPr wrap="square" rtlCol="0">
            <a:spAutoFit/>
          </a:bodyPr>
          <a:lstStyle/>
          <a:p>
            <a:pPr algn="r"/>
            <a:r>
              <a:rPr lang="en-GB" b="1" dirty="0">
                <a:solidFill>
                  <a:schemeClr val="tx1">
                    <a:lumMod val="50000"/>
                    <a:lumOff val="50000"/>
                  </a:schemeClr>
                </a:solidFill>
              </a:rPr>
              <a:t>Key stages </a:t>
            </a:r>
            <a:r>
              <a:rPr lang="en-GB" b="1" dirty="0" smtClean="0">
                <a:solidFill>
                  <a:schemeClr val="tx1">
                    <a:lumMod val="50000"/>
                    <a:lumOff val="50000"/>
                  </a:schemeClr>
                </a:solidFill>
              </a:rPr>
              <a:t>3 </a:t>
            </a:r>
            <a:r>
              <a:rPr lang="en-GB" b="1" dirty="0">
                <a:solidFill>
                  <a:schemeClr val="tx1">
                    <a:lumMod val="50000"/>
                    <a:lumOff val="50000"/>
                  </a:schemeClr>
                </a:solidFill>
              </a:rPr>
              <a:t>&amp; </a:t>
            </a:r>
            <a:r>
              <a:rPr lang="en-GB" b="1" dirty="0" smtClean="0">
                <a:solidFill>
                  <a:schemeClr val="tx1">
                    <a:lumMod val="50000"/>
                    <a:lumOff val="50000"/>
                  </a:schemeClr>
                </a:solidFill>
              </a:rPr>
              <a:t>4</a:t>
            </a:r>
            <a:endParaRPr lang="en-GB" b="1" dirty="0">
              <a:solidFill>
                <a:schemeClr val="tx1">
                  <a:lumMod val="50000"/>
                  <a:lumOff val="50000"/>
                </a:schemeClr>
              </a:solidFill>
            </a:endParaRPr>
          </a:p>
        </p:txBody>
      </p:sp>
      <p:sp>
        <p:nvSpPr>
          <p:cNvPr id="10" name="Footer Placeholder 2"/>
          <p:cNvSpPr>
            <a:spLocks noGrp="1"/>
          </p:cNvSpPr>
          <p:nvPr>
            <p:ph type="ftr" sz="quarter" idx="11"/>
          </p:nvPr>
        </p:nvSpPr>
        <p:spPr>
          <a:xfrm>
            <a:off x="4038600" y="6356350"/>
            <a:ext cx="4114800" cy="365125"/>
          </a:xfrm>
        </p:spPr>
        <p:txBody>
          <a:bodyPr/>
          <a:lstStyle/>
          <a:p>
            <a:r>
              <a:rPr lang="en-GB" sz="1200" dirty="0" smtClean="0"/>
              <a:t>© PSHE Association 2019</a:t>
            </a:r>
            <a:endParaRPr lang="en-GB" dirty="0"/>
          </a:p>
        </p:txBody>
      </p:sp>
      <p:pic>
        <p:nvPicPr>
          <p:cNvPr id="16" name="Picture 15"/>
          <p:cNvPicPr>
            <a:picLocks noChangeAspect="1"/>
          </p:cNvPicPr>
          <p:nvPr/>
        </p:nvPicPr>
        <p:blipFill rotWithShape="1">
          <a:blip r:embed="rId3"/>
          <a:srcRect l="11299" t="25211" r="25180" b="67293"/>
          <a:stretch/>
        </p:blipFill>
        <p:spPr>
          <a:xfrm>
            <a:off x="5377694" y="5612010"/>
            <a:ext cx="6547680" cy="501620"/>
          </a:xfrm>
          <a:prstGeom prst="rect">
            <a:avLst/>
          </a:prstGeom>
        </p:spPr>
      </p:pic>
      <p:pic>
        <p:nvPicPr>
          <p:cNvPr id="19" name="Picture 18"/>
          <p:cNvPicPr>
            <a:picLocks noChangeAspect="1"/>
          </p:cNvPicPr>
          <p:nvPr/>
        </p:nvPicPr>
        <p:blipFill>
          <a:blip r:embed="rId4"/>
          <a:stretch>
            <a:fillRect/>
          </a:stretch>
        </p:blipFill>
        <p:spPr>
          <a:xfrm>
            <a:off x="5399855" y="1110842"/>
            <a:ext cx="6616650" cy="4491889"/>
          </a:xfrm>
          <a:prstGeom prst="rect">
            <a:avLst/>
          </a:prstGeom>
        </p:spPr>
      </p:pic>
      <p:sp>
        <p:nvSpPr>
          <p:cNvPr id="21" name="Rectangle 20"/>
          <p:cNvSpPr/>
          <p:nvPr/>
        </p:nvSpPr>
        <p:spPr>
          <a:xfrm>
            <a:off x="586657" y="1607445"/>
            <a:ext cx="4617521" cy="1938992"/>
          </a:xfrm>
          <a:prstGeom prst="rect">
            <a:avLst/>
          </a:prstGeom>
        </p:spPr>
        <p:txBody>
          <a:bodyPr wrap="square">
            <a:spAutoFit/>
          </a:bodyPr>
          <a:lstStyle/>
          <a:p>
            <a:r>
              <a:rPr lang="en-GB" sz="3000" dirty="0" smtClean="0"/>
              <a:t>The new statutory </a:t>
            </a:r>
          </a:p>
          <a:p>
            <a:r>
              <a:rPr lang="en-GB" sz="3000" dirty="0" smtClean="0"/>
              <a:t>guidance outlines requirements </a:t>
            </a:r>
          </a:p>
          <a:p>
            <a:r>
              <a:rPr lang="en-GB" sz="3000" dirty="0" smtClean="0"/>
              <a:t>regarding policies:</a:t>
            </a:r>
            <a:endParaRPr lang="en-GB" sz="3000" dirty="0"/>
          </a:p>
        </p:txBody>
      </p:sp>
    </p:spTree>
    <p:extLst>
      <p:ext uri="{BB962C8B-B14F-4D97-AF65-F5344CB8AC3E}">
        <p14:creationId xmlns:p14="http://schemas.microsoft.com/office/powerpoint/2010/main" val="3870570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2478</TotalTime>
  <Words>1617</Words>
  <Application>Microsoft Office PowerPoint</Application>
  <PresentationFormat>Widescreen</PresentationFormat>
  <Paragraphs>158</Paragraphs>
  <Slides>18</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Dillon</dc:creator>
  <cp:lastModifiedBy>Sam Harvey</cp:lastModifiedBy>
  <cp:revision>161</cp:revision>
  <dcterms:created xsi:type="dcterms:W3CDTF">2019-07-26T13:37:06Z</dcterms:created>
  <dcterms:modified xsi:type="dcterms:W3CDTF">2019-11-25T14:28:00Z</dcterms:modified>
</cp:coreProperties>
</file>